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60" r:id="rId4"/>
    <p:sldId id="298" r:id="rId5"/>
    <p:sldId id="299" r:id="rId6"/>
    <p:sldId id="289" r:id="rId7"/>
    <p:sldId id="258" r:id="rId8"/>
    <p:sldId id="263" r:id="rId9"/>
    <p:sldId id="300" r:id="rId10"/>
    <p:sldId id="291" r:id="rId11"/>
    <p:sldId id="301" r:id="rId12"/>
    <p:sldId id="292" r:id="rId13"/>
    <p:sldId id="293" r:id="rId14"/>
    <p:sldId id="294" r:id="rId15"/>
    <p:sldId id="295" r:id="rId16"/>
    <p:sldId id="262" r:id="rId17"/>
    <p:sldId id="257" r:id="rId18"/>
    <p:sldId id="259" r:id="rId19"/>
    <p:sldId id="261" r:id="rId20"/>
    <p:sldId id="296" r:id="rId21"/>
    <p:sldId id="297" r:id="rId22"/>
    <p:sldId id="264" r:id="rId23"/>
    <p:sldId id="286" r:id="rId24"/>
    <p:sldId id="272" r:id="rId25"/>
    <p:sldId id="302" r:id="rId26"/>
    <p:sldId id="28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6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5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0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946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4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8042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9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90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9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6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2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3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0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7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5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9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4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2AC24A9-CCB6-4F8D-B8DB-C2F3692CFA5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05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hyperlink" Target="https://www.youtube.com/watch?v=7tqtwklxDc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youtube.com/watch?v=3gpp2ZbtH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://www.cesky-jazyk.cz/zivotopisy/karel-jaromir-erben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Wideo 56">
            <a:extLst>
              <a:ext uri="{FF2B5EF4-FFF2-40B4-BE49-F238E27FC236}">
                <a16:creationId xmlns:a16="http://schemas.microsoft.com/office/drawing/2014/main" id="{6EB57905-28C2-48DD-BE18-4F5C27096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01B0E74-6E8E-43B6-BDFC-F9F7775A0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b">
            <a:norm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Biedermeier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0725B36-0020-4719-83B5-C38814370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t">
            <a:norm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Majestát zákona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6" name="Obraz 5" descr="Obraz zawierający tekst, osoba, osoby, grupa&#10;&#10;Opis wygenerowany automatycznie">
            <a:extLst>
              <a:ext uri="{FF2B5EF4-FFF2-40B4-BE49-F238E27FC236}">
                <a16:creationId xmlns:a16="http://schemas.microsoft.com/office/drawing/2014/main" id="{C4D89823-0186-4391-A869-0633912A0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8" y="1349107"/>
            <a:ext cx="2438400" cy="20208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BB16F61-8460-42E4-8155-2BC4C5FF0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80" y="1224406"/>
            <a:ext cx="3024000" cy="2270226"/>
          </a:xfrm>
          <a:prstGeom prst="rect">
            <a:avLst/>
          </a:prstGeom>
        </p:spPr>
      </p:pic>
      <p:pic>
        <p:nvPicPr>
          <p:cNvPr id="12" name="Obraz 11" descr="Obraz zawierający ściana, wewnątrz, malowanie, pomieszczenie&#10;&#10;Opis wygenerowany automatycznie">
            <a:extLst>
              <a:ext uri="{FF2B5EF4-FFF2-40B4-BE49-F238E27FC236}">
                <a16:creationId xmlns:a16="http://schemas.microsoft.com/office/drawing/2014/main" id="{E4DCCBD1-08D5-4EB6-9FB3-3467AF504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60" y="751664"/>
            <a:ext cx="4032000" cy="302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AFE986-3EAF-41BC-8256-5224127B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Adalbert Stifter</a:t>
            </a:r>
            <a:r>
              <a:rPr lang="pl-PL" dirty="0"/>
              <a:t> (1805-1868) – </a:t>
            </a:r>
            <a:r>
              <a:rPr lang="pl-PL" dirty="0" err="1"/>
              <a:t>rakouský</a:t>
            </a:r>
            <a:r>
              <a:rPr lang="pl-PL" dirty="0"/>
              <a:t> </a:t>
            </a:r>
            <a:r>
              <a:rPr lang="pl-PL" dirty="0" err="1"/>
              <a:t>spisovatel</a:t>
            </a:r>
            <a:r>
              <a:rPr lang="pl-PL" dirty="0"/>
              <a:t> a </a:t>
            </a:r>
            <a:r>
              <a:rPr lang="pl-PL" dirty="0" err="1"/>
              <a:t>malíř</a:t>
            </a:r>
            <a:r>
              <a:rPr lang="pl-PL" dirty="0"/>
              <a:t>; </a:t>
            </a:r>
            <a:r>
              <a:rPr lang="cs-CZ" dirty="0"/>
              <a:t>hlavní představitel evropského biedermeieru</a:t>
            </a:r>
            <a:endParaRPr lang="pl-PL" dirty="0"/>
          </a:p>
        </p:txBody>
      </p:sp>
      <p:pic>
        <p:nvPicPr>
          <p:cNvPr id="7" name="Symbol zastępczy zawartości 6" descr="Obraz zawierający niebo, zewnętrzne, wieża, budynek&#10;&#10;Opis wygenerowany automatycznie">
            <a:extLst>
              <a:ext uri="{FF2B5EF4-FFF2-40B4-BE49-F238E27FC236}">
                <a16:creationId xmlns:a16="http://schemas.microsoft.com/office/drawing/2014/main" id="{792033A9-FAF0-493F-88C8-7BF75D475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88" y="230219"/>
            <a:ext cx="4819650" cy="3614738"/>
          </a:xfrm>
        </p:spPr>
      </p:pic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D26D70A8-E79B-4973-B173-6340369A4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-2" b="-2"/>
          <a:stretch/>
        </p:blipFill>
        <p:spPr>
          <a:xfrm>
            <a:off x="165354" y="190500"/>
            <a:ext cx="6009855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04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801D53D-9436-9239-0151-A484B0D1E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>
            <a:normAutofit/>
          </a:bodyPr>
          <a:lstStyle/>
          <a:p>
            <a:r>
              <a:rPr lang="pl-PL" sz="3200" dirty="0"/>
              <a:t>Adalbert </a:t>
            </a:r>
            <a:r>
              <a:rPr lang="pl-PL" sz="3200" dirty="0" err="1"/>
              <a:t>Stifter</a:t>
            </a:r>
            <a:r>
              <a:rPr lang="pl-PL" sz="3200"/>
              <a:t> </a:t>
            </a:r>
            <a:r>
              <a:rPr lang="pl-PL" sz="3200" i="1">
                <a:solidFill>
                  <a:srgbClr val="FFFFFF"/>
                </a:solidFill>
              </a:rPr>
              <a:t>Burza</a:t>
            </a:r>
            <a:r>
              <a:rPr lang="pl-PL" sz="3200"/>
              <a:t> </a:t>
            </a:r>
            <a:endParaRPr lang="pl-PL" sz="3200" dirty="0"/>
          </a:p>
        </p:txBody>
      </p:sp>
      <p:sp>
        <p:nvSpPr>
          <p:cNvPr id="22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chmura, niebo, krajobraz, na wolnym powietrzu&#10;&#10;Opis wygenerowany automatycznie">
            <a:extLst>
              <a:ext uri="{FF2B5EF4-FFF2-40B4-BE49-F238E27FC236}">
                <a16:creationId xmlns:a16="http://schemas.microsoft.com/office/drawing/2014/main" id="{4320D349-13F6-82A7-702C-1DE00DFFC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r="134" b="3"/>
          <a:stretch/>
        </p:blipFill>
        <p:spPr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E5D74D-DDF6-30F5-A8B0-302C4C4B6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0"/>
            <a:ext cx="573345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b="1" dirty="0"/>
              <a:t>Wiew powietrza, krople wody, wzrastanie zboża, fale morza, zieleniejąca ziemia, blask nieba, migotanie gwiazd, to uważam za rzecz wielką; wspaniałość nadciągających piorunów, błyskawica, co dom rozpłata, burza, co wznieca bałwany, góra ziejąca ogniem, trzęsienie ziemi, co krainy w perzynę obraca, nie uważam tych rzeczy za większe, uważam je nawet za mniejsze, bo tylko są skutkami działania wyższych praw. Siła, która powoduje, że mleko w garnku ubogiej kobiety podchodzi i kipi, to ta sama siła, która wynosi lawę na wierzch zionącego ogniem szczytu i każe jej spływać po zboczach. </a:t>
            </a:r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227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03C80F-92EF-4E6D-BFB6-ADC06CD8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4" y="4487332"/>
            <a:ext cx="9165048" cy="1507067"/>
          </a:xfrm>
        </p:spPr>
        <p:txBody>
          <a:bodyPr/>
          <a:lstStyle/>
          <a:p>
            <a:r>
              <a:rPr lang="cs-CZ" dirty="0"/>
              <a:t>Stifter - obrazy</a:t>
            </a:r>
            <a:endParaRPr lang="pl-PL" dirty="0"/>
          </a:p>
        </p:txBody>
      </p:sp>
      <p:pic>
        <p:nvPicPr>
          <p:cNvPr id="5" name="Symbol zastępczy zawartości 4" descr="Obraz zawierający budynek, dom, stare, kamień&#10;&#10;Opis wygenerowany automatycznie">
            <a:extLst>
              <a:ext uri="{FF2B5EF4-FFF2-40B4-BE49-F238E27FC236}">
                <a16:creationId xmlns:a16="http://schemas.microsoft.com/office/drawing/2014/main" id="{010ABD40-3D43-4D1B-94F1-7FCED55E6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79" y="194967"/>
            <a:ext cx="4284000" cy="2410286"/>
          </a:xfrm>
        </p:spPr>
      </p:pic>
      <p:pic>
        <p:nvPicPr>
          <p:cNvPr id="7" name="Obraz 6" descr="Obraz zawierający góra, zewnętrzne, drzewo, przyroda&#10;&#10;Opis wygenerowany automatycznie">
            <a:extLst>
              <a:ext uri="{FF2B5EF4-FFF2-40B4-BE49-F238E27FC236}">
                <a16:creationId xmlns:a16="http://schemas.microsoft.com/office/drawing/2014/main" id="{75CD11EF-4D0F-4F83-AABF-A39E9C34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0" y="863601"/>
            <a:ext cx="3035677" cy="2340000"/>
          </a:xfrm>
          <a:prstGeom prst="rect">
            <a:avLst/>
          </a:prstGeom>
        </p:spPr>
      </p:pic>
      <p:pic>
        <p:nvPicPr>
          <p:cNvPr id="17" name="Obraz 16" descr="Obraz zawierający tekst, trawa, drzewo, góra&#10;&#10;Opis wygenerowany automatycznie">
            <a:extLst>
              <a:ext uri="{FF2B5EF4-FFF2-40B4-BE49-F238E27FC236}">
                <a16:creationId xmlns:a16="http://schemas.microsoft.com/office/drawing/2014/main" id="{F0FE6810-31B0-43DF-9154-26DEB33E5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000" y="2887138"/>
            <a:ext cx="2988000" cy="3775895"/>
          </a:xfrm>
          <a:prstGeom prst="rect">
            <a:avLst/>
          </a:prstGeom>
        </p:spPr>
      </p:pic>
      <p:pic>
        <p:nvPicPr>
          <p:cNvPr id="21" name="Obraz 20" descr="Obraz zawierający zewnętrzne, malowanie&#10;&#10;Opis wygenerowany automatycznie">
            <a:extLst>
              <a:ext uri="{FF2B5EF4-FFF2-40B4-BE49-F238E27FC236}">
                <a16:creationId xmlns:a16="http://schemas.microsoft.com/office/drawing/2014/main" id="{75EDEC9E-1005-4426-87BB-3DA606867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68" y="610902"/>
            <a:ext cx="3240000" cy="2799360"/>
          </a:xfrm>
          <a:prstGeom prst="rect">
            <a:avLst/>
          </a:prstGeom>
        </p:spPr>
      </p:pic>
      <p:pic>
        <p:nvPicPr>
          <p:cNvPr id="31" name="Obraz 30" descr="Obraz zawierający tekst, przyroda, chmura, malowanie&#10;&#10;Opis wygenerowany automatycznie">
            <a:extLst>
              <a:ext uri="{FF2B5EF4-FFF2-40B4-BE49-F238E27FC236}">
                <a16:creationId xmlns:a16="http://schemas.microsoft.com/office/drawing/2014/main" id="{9CE9F426-2CE3-4C50-8D4F-C4B228C5F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68" y="3811511"/>
            <a:ext cx="466963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8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1A3F68-E496-4BD2-AFB6-E3184481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56271"/>
            <a:ext cx="4114800" cy="1645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500" dirty="0" err="1"/>
              <a:t>Nejde</a:t>
            </a:r>
            <a:r>
              <a:rPr lang="en-US" sz="1500" dirty="0"/>
              <a:t> </a:t>
            </a:r>
            <a:r>
              <a:rPr lang="en-US" sz="1500" dirty="0" err="1"/>
              <a:t>tu</a:t>
            </a:r>
            <a:r>
              <a:rPr lang="en-US" sz="1500" dirty="0"/>
              <a:t> o </a:t>
            </a:r>
            <a:r>
              <a:rPr lang="en-US" sz="1500" dirty="0" err="1"/>
              <a:t>pouhou</a:t>
            </a:r>
            <a:r>
              <a:rPr lang="en-US" sz="1500" dirty="0"/>
              <a:t> </a:t>
            </a:r>
            <a:r>
              <a:rPr lang="en-US" sz="1500" dirty="0" err="1"/>
              <a:t>nápodobu</a:t>
            </a:r>
            <a:r>
              <a:rPr lang="en-US" sz="1500" dirty="0"/>
              <a:t> </a:t>
            </a:r>
            <a:r>
              <a:rPr lang="en-US" sz="1500" dirty="0" err="1"/>
              <a:t>či</a:t>
            </a:r>
            <a:r>
              <a:rPr lang="en-US" sz="1500" dirty="0"/>
              <a:t> </a:t>
            </a:r>
            <a:r>
              <a:rPr lang="en-US" sz="1500" dirty="0" err="1"/>
              <a:t>bezduchý</a:t>
            </a:r>
            <a:r>
              <a:rPr lang="en-US" sz="1500" dirty="0"/>
              <a:t> </a:t>
            </a:r>
            <a:r>
              <a:rPr lang="en-US" sz="1500" dirty="0" err="1"/>
              <a:t>realismus</a:t>
            </a:r>
            <a:r>
              <a:rPr lang="en-US" sz="1500" dirty="0"/>
              <a:t>.  </a:t>
            </a:r>
            <a:r>
              <a:rPr lang="en-US" sz="1500" dirty="0" err="1"/>
              <a:t>Jde</a:t>
            </a:r>
            <a:r>
              <a:rPr lang="en-US" sz="1500" dirty="0"/>
              <a:t> o </a:t>
            </a:r>
            <a:r>
              <a:rPr lang="en-US" sz="1500" dirty="0" err="1"/>
              <a:t>utváření</a:t>
            </a:r>
            <a:r>
              <a:rPr lang="en-US" sz="1500" dirty="0"/>
              <a:t> </a:t>
            </a:r>
            <a:r>
              <a:rPr lang="en-US" sz="1500" dirty="0" err="1"/>
              <a:t>světa</a:t>
            </a:r>
            <a:r>
              <a:rPr lang="en-US" sz="1500" dirty="0"/>
              <a:t>, </a:t>
            </a:r>
            <a:r>
              <a:rPr lang="en-US" sz="1500" dirty="0" err="1"/>
              <a:t>který</a:t>
            </a:r>
            <a:r>
              <a:rPr lang="en-US" sz="1500" dirty="0"/>
              <a:t> se v </a:t>
            </a:r>
            <a:r>
              <a:rPr lang="en-US" sz="1500" dirty="0" err="1"/>
              <a:t>základech</a:t>
            </a:r>
            <a:r>
              <a:rPr lang="en-US" sz="1500" dirty="0"/>
              <a:t> </a:t>
            </a:r>
            <a:r>
              <a:rPr lang="en-US" sz="1500" dirty="0" err="1"/>
              <a:t>neotřásá</a:t>
            </a:r>
            <a:r>
              <a:rPr lang="en-US" sz="1500" dirty="0"/>
              <a:t> </a:t>
            </a:r>
            <a:r>
              <a:rPr lang="en-US" sz="1500" dirty="0" err="1"/>
              <a:t>subjektivními</a:t>
            </a:r>
            <a:r>
              <a:rPr lang="en-US" sz="1500" dirty="0"/>
              <a:t> </a:t>
            </a:r>
            <a:r>
              <a:rPr lang="en-US" sz="1500" dirty="0" err="1"/>
              <a:t>prožitky</a:t>
            </a:r>
            <a:r>
              <a:rPr lang="en-US" sz="1500" dirty="0"/>
              <a:t> a </a:t>
            </a:r>
            <a:r>
              <a:rPr lang="en-US" sz="1500" dirty="0" err="1"/>
              <a:t>nesplnitelnými</a:t>
            </a:r>
            <a:r>
              <a:rPr lang="en-US" sz="1500" dirty="0"/>
              <a:t> </a:t>
            </a:r>
            <a:r>
              <a:rPr lang="en-US" sz="1500" dirty="0" err="1"/>
              <a:t>touhami</a:t>
            </a:r>
            <a:r>
              <a:rPr lang="en-US" sz="1500" dirty="0"/>
              <a:t>,</a:t>
            </a:r>
            <a:r>
              <a:rPr lang="pl-PL" sz="1500" dirty="0"/>
              <a:t> </a:t>
            </a:r>
            <a:r>
              <a:rPr lang="en-US" sz="1500" dirty="0"/>
              <a:t>ale je </a:t>
            </a:r>
            <a:r>
              <a:rPr lang="en-US" sz="1500" dirty="0" err="1"/>
              <a:t>zdrojem</a:t>
            </a:r>
            <a:r>
              <a:rPr lang="en-US" sz="1500" dirty="0"/>
              <a:t> </a:t>
            </a:r>
            <a:r>
              <a:rPr lang="en-US" sz="1500" dirty="0" err="1"/>
              <a:t>jistoty</a:t>
            </a:r>
            <a:r>
              <a:rPr lang="en-US" sz="1500" dirty="0"/>
              <a:t>. (</a:t>
            </a:r>
            <a:r>
              <a:rPr lang="en-US" sz="1500" dirty="0" err="1"/>
              <a:t>Radim</a:t>
            </a:r>
            <a:r>
              <a:rPr lang="en-US" sz="1500" dirty="0"/>
              <a:t> </a:t>
            </a:r>
            <a:r>
              <a:rPr lang="en-US" sz="1500" dirty="0" err="1"/>
              <a:t>Vondráček</a:t>
            </a:r>
            <a:r>
              <a:rPr lang="en-US" sz="1500" dirty="0"/>
              <a:t>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D6743A3-0FC1-415E-B576-F737072F7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942520"/>
            <a:ext cx="4114800" cy="32458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/>
              <a:t>Georg Waldmüller</a:t>
            </a:r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A54A5572-6A4D-4F86-A106-6088E735D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" r="5" b="9275"/>
          <a:stretch/>
        </p:blipFill>
        <p:spPr>
          <a:xfrm>
            <a:off x="5175504" y="601133"/>
            <a:ext cx="2994648" cy="2070530"/>
          </a:xfrm>
          <a:prstGeom prst="rect">
            <a:avLst/>
          </a:prstGeom>
        </p:spPr>
      </p:pic>
      <p:pic>
        <p:nvPicPr>
          <p:cNvPr id="17" name="Obraz 16" descr="Obraz zawierający osoba&#10;&#10;Opis wygenerowany automatycznie">
            <a:extLst>
              <a:ext uri="{FF2B5EF4-FFF2-40B4-BE49-F238E27FC236}">
                <a16:creationId xmlns:a16="http://schemas.microsoft.com/office/drawing/2014/main" id="{0186E420-FA88-4054-8F90-D7F2616A9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0" r="5802" b="-1"/>
          <a:stretch/>
        </p:blipFill>
        <p:spPr>
          <a:xfrm>
            <a:off x="4733372" y="2912863"/>
            <a:ext cx="3132000" cy="3565415"/>
          </a:xfrm>
          <a:prstGeom prst="rect">
            <a:avLst/>
          </a:prstGeom>
        </p:spPr>
      </p:pic>
      <p:pic>
        <p:nvPicPr>
          <p:cNvPr id="5" name="Symbol zastępczy zawartości 4" descr="Obraz zawierający osoba, osoby, grupa, starsze&#10;&#10;Opis wygenerowany automatycznie">
            <a:extLst>
              <a:ext uri="{FF2B5EF4-FFF2-40B4-BE49-F238E27FC236}">
                <a16:creationId xmlns:a16="http://schemas.microsoft.com/office/drawing/2014/main" id="{D81528B7-6CB8-4A4B-96EB-135B9C934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4" r="-1" b="3418"/>
          <a:stretch/>
        </p:blipFill>
        <p:spPr>
          <a:xfrm>
            <a:off x="8270757" y="601133"/>
            <a:ext cx="3515859" cy="3303060"/>
          </a:xfrm>
          <a:prstGeom prst="rect">
            <a:avLst/>
          </a:prstGeom>
        </p:spPr>
      </p:pic>
      <p:pic>
        <p:nvPicPr>
          <p:cNvPr id="7" name="Obraz 6" descr="Obraz zawierający zewnętrzne, niebo, góra, roślina&#10;&#10;Opis wygenerowany automatycznie">
            <a:extLst>
              <a:ext uri="{FF2B5EF4-FFF2-40B4-BE49-F238E27FC236}">
                <a16:creationId xmlns:a16="http://schemas.microsoft.com/office/drawing/2014/main" id="{9A02051E-30AB-44A7-8C6D-59046F4B4E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6" r="4" b="4"/>
          <a:stretch/>
        </p:blipFill>
        <p:spPr>
          <a:xfrm>
            <a:off x="8084686" y="4071336"/>
            <a:ext cx="3888000" cy="24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1833D0-9493-4F0E-A44A-FA85AAD9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Antonín </a:t>
            </a:r>
            <a:r>
              <a:rPr lang="en-US" dirty="0" err="1"/>
              <a:t>Machek</a:t>
            </a:r>
            <a:r>
              <a:rPr lang="cs-CZ" dirty="0"/>
              <a:t> </a:t>
            </a:r>
            <a:r>
              <a:rPr lang="pl-PL" dirty="0"/>
              <a:t>(1775-1844)</a:t>
            </a:r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C0D5CE4-8F30-43F2-AE2C-69AC1E57A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2349055"/>
            <a:ext cx="2834640" cy="3677370"/>
          </a:xfrm>
          <a:prstGeom prst="rect">
            <a:avLst/>
          </a:prstGeom>
        </p:spPr>
      </p:pic>
      <p:pic>
        <p:nvPicPr>
          <p:cNvPr id="9" name="Obraz 8" descr="Obraz zawierający tekst, meble, tkanina, dywanik&#10;&#10;Opis wygenerowany automatycznie">
            <a:extLst>
              <a:ext uri="{FF2B5EF4-FFF2-40B4-BE49-F238E27FC236}">
                <a16:creationId xmlns:a16="http://schemas.microsoft.com/office/drawing/2014/main" id="{9D3198D5-DDF8-4171-A4AA-4F8EAB558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1" y="2139484"/>
            <a:ext cx="2133874" cy="4096512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E8AF2DBB-BAD3-4D0C-A25F-201FC54ED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64" y="2270852"/>
            <a:ext cx="2952000" cy="3833773"/>
          </a:xfrm>
          <a:prstGeom prst="rect">
            <a:avLst/>
          </a:prstGeom>
        </p:spPr>
      </p:pic>
      <p:pic>
        <p:nvPicPr>
          <p:cNvPr id="11" name="Obraz 10" descr="Obraz zawierający tekst, osoba&#10;&#10;Opis wygenerowany automatycznie">
            <a:extLst>
              <a:ext uri="{FF2B5EF4-FFF2-40B4-BE49-F238E27FC236}">
                <a16:creationId xmlns:a16="http://schemas.microsoft.com/office/drawing/2014/main" id="{D4554DF5-0DA4-40EE-B255-DA106242B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24" y="3082231"/>
            <a:ext cx="2834640" cy="221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59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5D88C3-3071-4384-A65B-3A31AC65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870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Antonín </a:t>
            </a:r>
            <a:r>
              <a:rPr lang="en-US" sz="4800" dirty="0" err="1"/>
              <a:t>Mánes</a:t>
            </a:r>
            <a:r>
              <a:rPr lang="en-US" sz="4800" dirty="0"/>
              <a:t> (1784-1843)</a:t>
            </a:r>
            <a:br>
              <a:rPr lang="pl-PL" sz="4800" dirty="0"/>
            </a:br>
            <a:r>
              <a:rPr lang="pl-PL" sz="4800" dirty="0" err="1"/>
              <a:t>Křivoklát</a:t>
            </a:r>
            <a:endParaRPr lang="en-US" sz="4800" dirty="0"/>
          </a:p>
        </p:txBody>
      </p:sp>
      <p:pic>
        <p:nvPicPr>
          <p:cNvPr id="5" name="Symbol zastępczy zawartości 4" descr="Obraz zawierający zewnętrzne, drzewo, przyroda&#10;&#10;Opis wygenerowany automatycznie">
            <a:extLst>
              <a:ext uri="{FF2B5EF4-FFF2-40B4-BE49-F238E27FC236}">
                <a16:creationId xmlns:a16="http://schemas.microsoft.com/office/drawing/2014/main" id="{DA3E3B41-476D-41D6-89E6-35ABAEA45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" r="3" b="1359"/>
          <a:stretch/>
        </p:blipFill>
        <p:spPr>
          <a:xfrm>
            <a:off x="3688583" y="3943345"/>
            <a:ext cx="2871216" cy="2101878"/>
          </a:xfrm>
          <a:prstGeom prst="rect">
            <a:avLst/>
          </a:prstGeom>
        </p:spPr>
      </p:pic>
      <p:pic>
        <p:nvPicPr>
          <p:cNvPr id="9" name="Obraz 8" descr="Obraz zawierający góra, przyroda, trawa, kamień&#10;&#10;Opis wygenerowany automatycznie">
            <a:extLst>
              <a:ext uri="{FF2B5EF4-FFF2-40B4-BE49-F238E27FC236}">
                <a16:creationId xmlns:a16="http://schemas.microsoft.com/office/drawing/2014/main" id="{825EB83F-F55F-4E12-A299-4C98BA61C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38" y="566928"/>
            <a:ext cx="4414645" cy="3057142"/>
          </a:xfrm>
          <a:prstGeom prst="rect">
            <a:avLst/>
          </a:prstGeom>
        </p:spPr>
      </p:pic>
      <p:pic>
        <p:nvPicPr>
          <p:cNvPr id="7" name="Obraz 6" descr="Obraz zawierający drzewo, zewnętrzne, budynek, kamień&#10;&#10;Opis wygenerowany automatycznie">
            <a:extLst>
              <a:ext uri="{FF2B5EF4-FFF2-40B4-BE49-F238E27FC236}">
                <a16:creationId xmlns:a16="http://schemas.microsoft.com/office/drawing/2014/main" id="{DF1322DC-B08C-438C-9B4D-D5837AD9C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1" b="19849"/>
          <a:stretch/>
        </p:blipFill>
        <p:spPr>
          <a:xfrm>
            <a:off x="575375" y="3942503"/>
            <a:ext cx="2871216" cy="21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3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drzewo&#10;&#10;Opis wygenerowany automatycznie">
            <a:extLst>
              <a:ext uri="{FF2B5EF4-FFF2-40B4-BE49-F238E27FC236}">
                <a16:creationId xmlns:a16="http://schemas.microsoft.com/office/drawing/2014/main" id="{F53D9384-71D3-4DF4-9B4A-C57A01EE9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0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0592C99-3703-4951-B88D-39277EE2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  <a:blipFill>
            <a:blip r:embed="rId3"/>
            <a:tile tx="0" ty="0" sx="100000" sy="100000" flip="none" algn="tl"/>
          </a:blipFill>
        </p:spPr>
        <p:txBody>
          <a:bodyPr anchor="ctr">
            <a:normAutofit/>
          </a:bodyPr>
          <a:lstStyle/>
          <a:p>
            <a:r>
              <a:rPr lang="pl-PL" sz="2800" dirty="0"/>
              <a:t>p</a:t>
            </a:r>
            <a:r>
              <a:rPr lang="cs-CZ" sz="2800" dirty="0"/>
              <a:t>říroda</a:t>
            </a:r>
            <a:endParaRPr lang="pl-PL" sz="2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902AA6-B1BE-4527-A261-E8AE50C4B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  <a:blipFill>
            <a:blip r:embed="rId4"/>
            <a:tile tx="0" ty="0" sx="100000" sy="100000" flip="none" algn="tl"/>
          </a:blipFill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1200" dirty="0"/>
              <a:t>Poklidu domácího života se biedermeierský člověk snažil přizpůsobit i okolní přírodu. Jeho ideálem ne byla ani francouzská zahrada </a:t>
            </a:r>
            <a:r>
              <a:rPr lang="pl-PL" sz="1200" dirty="0"/>
              <a:t>[…] </a:t>
            </a:r>
            <a:r>
              <a:rPr lang="cs-CZ" sz="1200" dirty="0"/>
              <a:t>ani romantická krajina s divokými skalnými scenériemi. Daleko spíše mu vyhovoval typ anglického parku představující volnou přírodu v její nejkomfortnější podobě a ovládaný duchem nenápadné organizace. Tento mírně zvlněný „zemský ráj na pohled“ nemiloval temné a husté lesy, ale utěšené háje, kde cesty zvaly k procházkám a upravené paloučky byly přímo stvořené k příjemnému odpočinku spojenému s občerstvením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Jiří Rak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718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E48FDF-9447-4243-8687-03FC26E1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4" y="516835"/>
            <a:ext cx="2549681" cy="1666501"/>
          </a:xfrm>
        </p:spPr>
        <p:txBody>
          <a:bodyPr>
            <a:normAutofit/>
          </a:bodyPr>
          <a:lstStyle/>
          <a:p>
            <a:endParaRPr lang="pl-PL" sz="40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58D61-6684-45C8-BDFD-21B59255C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2994815" cy="3342747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pl-PL" sz="1800" dirty="0" err="1">
                <a:solidFill>
                  <a:schemeClr val="bg1"/>
                </a:solidFill>
              </a:rPr>
              <a:t>Orlíček</a:t>
            </a:r>
            <a:r>
              <a:rPr lang="pl-PL" sz="1800" dirty="0">
                <a:solidFill>
                  <a:schemeClr val="bg1"/>
                </a:solidFill>
              </a:rPr>
              <a:t> biedermeier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800" dirty="0">
                <a:solidFill>
                  <a:schemeClr val="bg1"/>
                </a:solidFill>
              </a:rPr>
              <a:t>Biedermeier </a:t>
            </a:r>
            <a:r>
              <a:rPr lang="pl-PL" sz="1800" dirty="0" err="1">
                <a:solidFill>
                  <a:schemeClr val="bg1"/>
                </a:solidFill>
              </a:rPr>
              <a:t>měl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zálibu</a:t>
            </a:r>
            <a:r>
              <a:rPr lang="pl-PL" sz="1800" dirty="0">
                <a:solidFill>
                  <a:schemeClr val="bg1"/>
                </a:solidFill>
              </a:rPr>
              <a:t> v </a:t>
            </a:r>
            <a:r>
              <a:rPr lang="pl-PL" sz="1800" dirty="0" err="1">
                <a:solidFill>
                  <a:schemeClr val="bg1"/>
                </a:solidFill>
              </a:rPr>
              <a:t>přesném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pozorování</a:t>
            </a:r>
            <a:r>
              <a:rPr lang="pl-PL" sz="1800" dirty="0">
                <a:solidFill>
                  <a:schemeClr val="bg1"/>
                </a:solidFill>
              </a:rPr>
              <a:t>, </a:t>
            </a:r>
            <a:r>
              <a:rPr lang="pl-PL" sz="1800" dirty="0" err="1">
                <a:solidFill>
                  <a:schemeClr val="bg1"/>
                </a:solidFill>
              </a:rPr>
              <a:t>detailu</a:t>
            </a:r>
            <a:r>
              <a:rPr lang="pl-PL" sz="1800" dirty="0">
                <a:solidFill>
                  <a:schemeClr val="bg1"/>
                </a:solidFill>
              </a:rPr>
              <a:t>, </a:t>
            </a:r>
            <a:r>
              <a:rPr lang="pl-PL" sz="1800" dirty="0" err="1">
                <a:solidFill>
                  <a:schemeClr val="bg1"/>
                </a:solidFill>
              </a:rPr>
              <a:t>taxonomii</a:t>
            </a:r>
            <a:r>
              <a:rPr lang="pl-PL" sz="1800" dirty="0">
                <a:solidFill>
                  <a:schemeClr val="bg1"/>
                </a:solidFill>
              </a:rPr>
              <a:t> a </a:t>
            </a:r>
            <a:r>
              <a:rPr lang="pl-PL" sz="1800" dirty="0" err="1">
                <a:solidFill>
                  <a:schemeClr val="bg1"/>
                </a:solidFill>
              </a:rPr>
              <a:t>klasifikaci</a:t>
            </a:r>
            <a:r>
              <a:rPr lang="pl-PL" sz="1800" dirty="0">
                <a:solidFill>
                  <a:schemeClr val="bg1"/>
                </a:solidFill>
              </a:rPr>
              <a:t>, </a:t>
            </a:r>
            <a:r>
              <a:rPr lang="pl-PL" sz="1800" dirty="0" err="1">
                <a:solidFill>
                  <a:schemeClr val="bg1"/>
                </a:solidFill>
              </a:rPr>
              <a:t>upřednostňoval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věci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blízké</a:t>
            </a:r>
            <a:r>
              <a:rPr lang="pl-PL" sz="1800" dirty="0">
                <a:solidFill>
                  <a:schemeClr val="bg1"/>
                </a:solidFill>
              </a:rPr>
              <a:t> a </a:t>
            </a:r>
            <a:r>
              <a:rPr lang="pl-PL" sz="1800" dirty="0" err="1">
                <a:solidFill>
                  <a:schemeClr val="bg1"/>
                </a:solidFill>
              </a:rPr>
              <a:t>známé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před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romantickou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touhou</a:t>
            </a:r>
            <a:r>
              <a:rPr lang="pl-PL" sz="1800" dirty="0">
                <a:solidFill>
                  <a:schemeClr val="bg1"/>
                </a:solidFill>
              </a:rPr>
              <a:t> po </a:t>
            </a:r>
            <a:r>
              <a:rPr lang="pl-PL" sz="1800" dirty="0" err="1">
                <a:solidFill>
                  <a:schemeClr val="bg1"/>
                </a:solidFill>
              </a:rPr>
              <a:t>vzdáleném</a:t>
            </a:r>
            <a:r>
              <a:rPr lang="pl-PL" sz="1800" dirty="0">
                <a:solidFill>
                  <a:schemeClr val="bg1"/>
                </a:solidFill>
              </a:rPr>
              <a:t> a </a:t>
            </a:r>
            <a:r>
              <a:rPr lang="pl-PL" sz="1800" dirty="0" err="1">
                <a:solidFill>
                  <a:schemeClr val="bg1"/>
                </a:solidFill>
              </a:rPr>
              <a:t>nedosažitelném</a:t>
            </a:r>
            <a:r>
              <a:rPr lang="pl-PL" sz="1800" dirty="0">
                <a:solidFill>
                  <a:schemeClr val="bg1"/>
                </a:solidFill>
              </a:rPr>
              <a:t>. Tak </a:t>
            </a:r>
            <a:r>
              <a:rPr lang="pl-PL" sz="1800" dirty="0" err="1">
                <a:solidFill>
                  <a:schemeClr val="bg1"/>
                </a:solidFill>
              </a:rPr>
              <a:t>vznikl</a:t>
            </a:r>
            <a:r>
              <a:rPr lang="pl-PL" sz="1800" dirty="0">
                <a:solidFill>
                  <a:schemeClr val="bg1"/>
                </a:solidFill>
              </a:rPr>
              <a:t> i </a:t>
            </a:r>
            <a:r>
              <a:rPr lang="pl-PL" sz="1800" dirty="0" err="1">
                <a:solidFill>
                  <a:schemeClr val="bg1"/>
                </a:solidFill>
              </a:rPr>
              <a:t>hluboký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vztah</a:t>
            </a:r>
            <a:r>
              <a:rPr lang="pl-PL" sz="1800" dirty="0">
                <a:solidFill>
                  <a:schemeClr val="bg1"/>
                </a:solidFill>
              </a:rPr>
              <a:t> k </a:t>
            </a:r>
            <a:r>
              <a:rPr lang="pl-PL" sz="1800" dirty="0" err="1">
                <a:solidFill>
                  <a:schemeClr val="bg1"/>
                </a:solidFill>
              </a:rPr>
              <a:t>domovu</a:t>
            </a:r>
            <a:r>
              <a:rPr lang="pl-PL" sz="1800" dirty="0">
                <a:solidFill>
                  <a:schemeClr val="bg1"/>
                </a:solidFill>
              </a:rPr>
              <a:t>. </a:t>
            </a:r>
            <a:r>
              <a:rPr lang="pl-PL" sz="1800" dirty="0" err="1">
                <a:solidFill>
                  <a:schemeClr val="bg1"/>
                </a:solidFill>
              </a:rPr>
              <a:t>Domov</a:t>
            </a:r>
            <a:r>
              <a:rPr lang="pl-PL" sz="1800" dirty="0">
                <a:solidFill>
                  <a:schemeClr val="bg1"/>
                </a:solidFill>
              </a:rPr>
              <a:t> je </a:t>
            </a:r>
            <a:r>
              <a:rPr lang="pl-PL" sz="1800" dirty="0" err="1">
                <a:solidFill>
                  <a:schemeClr val="bg1"/>
                </a:solidFill>
              </a:rPr>
              <a:t>biedermeierovský</a:t>
            </a:r>
            <a:r>
              <a:rPr lang="pl-PL" sz="1800" dirty="0">
                <a:solidFill>
                  <a:schemeClr val="bg1"/>
                </a:solidFill>
              </a:rPr>
              <a:t> pojem </a:t>
            </a:r>
            <a:r>
              <a:rPr lang="pl-PL" sz="1800" dirty="0" err="1">
                <a:solidFill>
                  <a:schemeClr val="bg1"/>
                </a:solidFill>
              </a:rPr>
              <a:t>se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silným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emočním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nábojem</a:t>
            </a:r>
            <a:r>
              <a:rPr lang="pl-PL" sz="1800" dirty="0">
                <a:solidFill>
                  <a:schemeClr val="bg1"/>
                </a:solidFill>
              </a:rPr>
              <a:t>. „</a:t>
            </a:r>
            <a:r>
              <a:rPr lang="pl-PL" sz="1800" dirty="0" err="1">
                <a:solidFill>
                  <a:schemeClr val="bg1"/>
                </a:solidFill>
              </a:rPr>
              <a:t>Máme</a:t>
            </a:r>
            <a:r>
              <a:rPr lang="pl-PL" sz="1800" dirty="0">
                <a:solidFill>
                  <a:schemeClr val="bg1"/>
                </a:solidFill>
              </a:rPr>
              <a:t> to i v </a:t>
            </a:r>
            <a:r>
              <a:rPr lang="pl-PL" sz="1800" dirty="0" err="1">
                <a:solidFill>
                  <a:schemeClr val="bg1"/>
                </a:solidFill>
              </a:rPr>
              <a:t>naší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národní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hymně</a:t>
            </a:r>
            <a:r>
              <a:rPr lang="pl-PL" sz="1800" dirty="0">
                <a:solidFill>
                  <a:schemeClr val="bg1"/>
                </a:solidFill>
              </a:rPr>
              <a:t>,“ </a:t>
            </a:r>
            <a:r>
              <a:rPr lang="pl-PL" sz="1800" dirty="0" err="1">
                <a:solidFill>
                  <a:schemeClr val="bg1"/>
                </a:solidFill>
              </a:rPr>
              <a:t>říká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Radim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Vondráček</a:t>
            </a:r>
            <a:r>
              <a:rPr lang="pl-PL" sz="1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Obraz 4" descr="Obraz zawierający tekst, kwiat, roślina, słoik&#10;&#10;Opis wygenerowany automatycznie">
            <a:extLst>
              <a:ext uri="{FF2B5EF4-FFF2-40B4-BE49-F238E27FC236}">
                <a16:creationId xmlns:a16="http://schemas.microsoft.com/office/drawing/2014/main" id="{0306B419-8995-4C47-BCDF-F4A51239F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22" y="923099"/>
            <a:ext cx="3583439" cy="5011802"/>
          </a:xfrm>
          <a:prstGeom prst="rect">
            <a:avLst/>
          </a:prstGeom>
        </p:spPr>
      </p:pic>
      <p:pic>
        <p:nvPicPr>
          <p:cNvPr id="7" name="Obraz 6" descr="Obraz zawierający kwiat, roślina&#10;&#10;Opis wygenerowany automatycznie">
            <a:extLst>
              <a:ext uri="{FF2B5EF4-FFF2-40B4-BE49-F238E27FC236}">
                <a16:creationId xmlns:a16="http://schemas.microsoft.com/office/drawing/2014/main" id="{BCA12CED-B04C-48C0-8538-FAFC7852D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94" y="899577"/>
            <a:ext cx="3583439" cy="5064931"/>
          </a:xfrm>
          <a:prstGeom prst="rect">
            <a:avLst/>
          </a:prstGeom>
        </p:spPr>
      </p:pic>
      <p:pic>
        <p:nvPicPr>
          <p:cNvPr id="11" name="Obraz 10" descr="Obraz zawierający kwiat, roślina, zewnętrzne&#10;&#10;Opis wygenerowany automatycznie">
            <a:extLst>
              <a:ext uri="{FF2B5EF4-FFF2-40B4-BE49-F238E27FC236}">
                <a16:creationId xmlns:a16="http://schemas.microsoft.com/office/drawing/2014/main" id="{069DA7FC-A9F7-43D7-9033-898E7D76E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4" y="121299"/>
            <a:ext cx="2916000" cy="23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7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FEB1FD-6BDE-4ECD-8A3C-611C7FC5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00030"/>
            <a:ext cx="8064407" cy="286195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Květomluva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dobová obliba květomluvy přirozeně dalece přesahuje hranice českých zemí, souvísí s vlivem orientálního selamu, ale současně znamená dovršení rozpadu dávné tradice středověkého symbolického systému. V tomto procesu se tradiční znaková soustava květomluvy obalila novými významy, danými sentimentalistickým, preromantickým, v našem kontextu navíc i biedermeierovským vztahem ke květině a k přírodě.  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749C05E-2380-4BE9-9301-AE897294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3143793"/>
            <a:ext cx="2994815" cy="331415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pl-PL" sz="1800" dirty="0" err="1">
                <a:solidFill>
                  <a:schemeClr val="bg1"/>
                </a:solidFill>
              </a:rPr>
              <a:t>Nedostatečná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vnitřní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členitost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obrozenské</a:t>
            </a:r>
            <a:r>
              <a:rPr lang="pl-PL" sz="1800" dirty="0">
                <a:solidFill>
                  <a:schemeClr val="bg1"/>
                </a:solidFill>
              </a:rPr>
              <a:t> kultury </a:t>
            </a:r>
            <a:r>
              <a:rPr lang="pl-PL" sz="1800" dirty="0" err="1">
                <a:solidFill>
                  <a:schemeClr val="bg1"/>
                </a:solidFill>
              </a:rPr>
              <a:t>má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však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ještě</a:t>
            </a:r>
            <a:r>
              <a:rPr lang="pl-PL" sz="1800" dirty="0">
                <a:solidFill>
                  <a:schemeClr val="bg1"/>
                </a:solidFill>
              </a:rPr>
              <a:t> jeden </a:t>
            </a:r>
            <a:r>
              <a:rPr lang="pl-PL" sz="1800" dirty="0" err="1">
                <a:solidFill>
                  <a:schemeClr val="bg1"/>
                </a:solidFill>
              </a:rPr>
              <a:t>důsledek</a:t>
            </a:r>
            <a:r>
              <a:rPr lang="pl-PL" sz="1800" dirty="0">
                <a:solidFill>
                  <a:schemeClr val="bg1"/>
                </a:solidFill>
              </a:rPr>
              <a:t>. </a:t>
            </a:r>
            <a:r>
              <a:rPr lang="pl-PL" sz="1800" dirty="0" err="1">
                <a:solidFill>
                  <a:schemeClr val="bg1"/>
                </a:solidFill>
              </a:rPr>
              <a:t>Překotně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se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vytvářející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česká</a:t>
            </a:r>
            <a:r>
              <a:rPr lang="pl-PL" sz="1800" dirty="0">
                <a:solidFill>
                  <a:schemeClr val="bg1"/>
                </a:solidFill>
              </a:rPr>
              <a:t> kultura </a:t>
            </a:r>
            <a:r>
              <a:rPr lang="pl-PL" sz="1800" dirty="0" err="1">
                <a:solidFill>
                  <a:schemeClr val="bg1"/>
                </a:solidFill>
              </a:rPr>
              <a:t>nezná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totiž</a:t>
            </a:r>
            <a:r>
              <a:rPr lang="pl-PL" sz="1800" dirty="0">
                <a:solidFill>
                  <a:schemeClr val="bg1"/>
                </a:solidFill>
              </a:rPr>
              <a:t> ani nijak </a:t>
            </a:r>
            <a:r>
              <a:rPr lang="pl-PL" sz="1800" dirty="0" err="1">
                <a:solidFill>
                  <a:schemeClr val="bg1"/>
                </a:solidFill>
              </a:rPr>
              <a:t>zvlášť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ostrou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přehradu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mezi</a:t>
            </a:r>
            <a:r>
              <a:rPr lang="pl-PL" sz="1800" dirty="0">
                <a:solidFill>
                  <a:schemeClr val="bg1"/>
                </a:solidFill>
              </a:rPr>
              <a:t> centrem </a:t>
            </a:r>
            <a:r>
              <a:rPr lang="pl-PL" sz="1800" dirty="0" err="1">
                <a:solidFill>
                  <a:schemeClr val="bg1"/>
                </a:solidFill>
              </a:rPr>
              <a:t>kulturní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>
                <a:solidFill>
                  <a:schemeClr val="bg1"/>
                </a:solidFill>
              </a:rPr>
              <a:t>aktivity</a:t>
            </a:r>
            <a:r>
              <a:rPr lang="pl-PL" sz="1800" dirty="0">
                <a:solidFill>
                  <a:schemeClr val="bg1"/>
                </a:solidFill>
              </a:rPr>
              <a:t> a </a:t>
            </a:r>
            <a:r>
              <a:rPr lang="pl-PL" sz="1800" dirty="0" err="1">
                <a:solidFill>
                  <a:schemeClr val="bg1"/>
                </a:solidFill>
              </a:rPr>
              <a:t>její</a:t>
            </a:r>
            <a:r>
              <a:rPr lang="pl-PL" sz="1800" dirty="0">
                <a:solidFill>
                  <a:schemeClr val="bg1"/>
                </a:solidFill>
              </a:rPr>
              <a:t> peryferii. […] </a:t>
            </a:r>
            <a:r>
              <a:rPr lang="cs-CZ" sz="1800" dirty="0">
                <a:solidFill>
                  <a:schemeClr val="bg1"/>
                </a:solidFill>
              </a:rPr>
              <a:t>Zdá se však, že typ obrozenské kultury </a:t>
            </a:r>
            <a:r>
              <a:rPr lang="pl-PL" sz="1800" dirty="0">
                <a:solidFill>
                  <a:schemeClr val="bg1"/>
                </a:solidFill>
              </a:rPr>
              <a:t>[…]</a:t>
            </a:r>
            <a:r>
              <a:rPr lang="cs-CZ" sz="1800" dirty="0">
                <a:solidFill>
                  <a:schemeClr val="bg1"/>
                </a:solidFill>
              </a:rPr>
              <a:t> jevy z kulturní periferie nečekaně zvýznamňuje.</a:t>
            </a:r>
          </a:p>
          <a:p>
            <a:r>
              <a:rPr lang="cs-CZ" sz="1800" dirty="0">
                <a:solidFill>
                  <a:schemeClr val="bg1"/>
                </a:solidFill>
              </a:rPr>
              <a:t>Vladimíár Macura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Symbol zastępczy zawartości 8" descr="Obraz zawierający tekst, porcelana&#10;&#10;Opis wygenerowany automatycznie">
            <a:extLst>
              <a:ext uri="{FF2B5EF4-FFF2-40B4-BE49-F238E27FC236}">
                <a16:creationId xmlns:a16="http://schemas.microsoft.com/office/drawing/2014/main" id="{2F343004-CDFB-4FFB-A021-80342A27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37" y="324401"/>
            <a:ext cx="2664000" cy="1998000"/>
          </a:xfrm>
          <a:prstGeom prst="rect">
            <a:avLst/>
          </a:prstGeom>
        </p:spPr>
      </p:pic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BC3E1C41-FBA3-4A2F-B178-C536DF0B4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07" y="3957556"/>
            <a:ext cx="3638267" cy="2328490"/>
          </a:xfrm>
          <a:prstGeom prst="rect">
            <a:avLst/>
          </a:prstGeom>
        </p:spPr>
      </p:pic>
      <p:pic>
        <p:nvPicPr>
          <p:cNvPr id="7" name="Obraz 6" descr="Obraz zawierający mapa&#10;&#10;Opis wygenerowany automatycznie">
            <a:extLst>
              <a:ext uri="{FF2B5EF4-FFF2-40B4-BE49-F238E27FC236}">
                <a16:creationId xmlns:a16="http://schemas.microsoft.com/office/drawing/2014/main" id="{788A70E4-0A5B-45E3-94D4-4D32EC4BF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37" y="2717417"/>
            <a:ext cx="2520000" cy="36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16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1796E9-4369-4062-8283-FAB7DE6E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3600" dirty="0"/>
              <a:t>Literární zahrada</a:t>
            </a: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C6C720-FB9D-4956-9588-0CEBADABF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326" y="1721922"/>
            <a:ext cx="5364524" cy="4258254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1400" dirty="0"/>
              <a:t>Analogie květin a literatury jde však v dobovém myšlení ještě dál než po samu mez užití významů květin jako nástrojů literární žánrové či stylové diferenciace. Vytváří se představa o hluboké souvislosti mezi světem květin a literaturou, ba dokonce celou kulturou, která podstatně ovlivňuje představu o úkolech soudobého písemnictví či kulturní aktivity jako celku. Kulturní aktivita </a:t>
            </a:r>
            <a:r>
              <a:rPr lang="pl-PL" sz="1400" dirty="0"/>
              <a:t>(</a:t>
            </a:r>
            <a:r>
              <a:rPr lang="pl-PL" sz="1400" dirty="0" err="1"/>
              <a:t>především</a:t>
            </a:r>
            <a:r>
              <a:rPr lang="pl-PL" sz="1400" dirty="0"/>
              <a:t> </a:t>
            </a:r>
            <a:r>
              <a:rPr lang="pl-PL" sz="1400" dirty="0" err="1"/>
              <a:t>literární</a:t>
            </a:r>
            <a:r>
              <a:rPr lang="pl-PL" sz="1400" dirty="0"/>
              <a:t> a </a:t>
            </a:r>
            <a:r>
              <a:rPr lang="pl-PL" sz="1400" dirty="0" err="1"/>
              <a:t>jazyková</a:t>
            </a:r>
            <a:r>
              <a:rPr lang="pl-PL" sz="1400" dirty="0"/>
              <a:t>) je </a:t>
            </a:r>
            <a:r>
              <a:rPr lang="pl-PL" sz="1400" dirty="0" err="1"/>
              <a:t>nahlížena</a:t>
            </a:r>
            <a:r>
              <a:rPr lang="pl-PL" sz="1400" dirty="0"/>
              <a:t> </a:t>
            </a:r>
            <a:r>
              <a:rPr lang="pl-PL" sz="1400" dirty="0" err="1"/>
              <a:t>nejen</a:t>
            </a:r>
            <a:r>
              <a:rPr lang="pl-PL" sz="1400" dirty="0"/>
              <a:t> v </a:t>
            </a:r>
            <a:r>
              <a:rPr lang="pl-PL" sz="1400" dirty="0" err="1"/>
              <a:t>obrazném</a:t>
            </a:r>
            <a:r>
              <a:rPr lang="pl-PL" sz="1400" dirty="0"/>
              <a:t>, ale </a:t>
            </a:r>
            <a:r>
              <a:rPr lang="pl-PL" sz="1400" dirty="0" err="1"/>
              <a:t>přímo</a:t>
            </a:r>
            <a:r>
              <a:rPr lang="pl-PL" sz="1400" dirty="0"/>
              <a:t> v </a:t>
            </a:r>
            <a:r>
              <a:rPr lang="pl-PL" sz="1400" dirty="0" err="1"/>
              <a:t>doslovném</a:t>
            </a:r>
            <a:r>
              <a:rPr lang="pl-PL" sz="1400" dirty="0"/>
              <a:t> </a:t>
            </a:r>
            <a:r>
              <a:rPr lang="pl-PL" sz="1400" dirty="0" err="1"/>
              <a:t>smyslu</a:t>
            </a:r>
            <a:r>
              <a:rPr lang="pl-PL" sz="1400" dirty="0"/>
              <a:t>, jako „</a:t>
            </a:r>
            <a:r>
              <a:rPr lang="pl-PL" sz="1400" dirty="0" err="1"/>
              <a:t>pěstování</a:t>
            </a:r>
            <a:r>
              <a:rPr lang="pl-PL" sz="1400" dirty="0"/>
              <a:t>”, </a:t>
            </a:r>
            <a:r>
              <a:rPr lang="pl-PL" sz="1400" dirty="0" err="1"/>
              <a:t>běžně</a:t>
            </a:r>
            <a:r>
              <a:rPr lang="pl-PL" sz="1400" dirty="0"/>
              <a:t> </a:t>
            </a:r>
            <a:r>
              <a:rPr lang="pl-PL" sz="1400" dirty="0" err="1"/>
              <a:t>se</a:t>
            </a:r>
            <a:r>
              <a:rPr lang="pl-PL" sz="1400" dirty="0"/>
              <a:t> </a:t>
            </a:r>
            <a:r>
              <a:rPr lang="pl-PL" sz="1400" dirty="0" err="1"/>
              <a:t>hovoří</a:t>
            </a:r>
            <a:r>
              <a:rPr lang="pl-PL" sz="1400" dirty="0"/>
              <a:t> o </a:t>
            </a:r>
            <a:r>
              <a:rPr lang="pl-PL" sz="1400" dirty="0" err="1"/>
              <a:t>pěstování</a:t>
            </a:r>
            <a:r>
              <a:rPr lang="pl-PL" sz="1400" dirty="0"/>
              <a:t> literatury, </a:t>
            </a:r>
            <a:r>
              <a:rPr lang="pl-PL" sz="1400" dirty="0" err="1"/>
              <a:t>pěstování</a:t>
            </a:r>
            <a:r>
              <a:rPr lang="pl-PL" sz="1400" dirty="0"/>
              <a:t> </a:t>
            </a:r>
            <a:r>
              <a:rPr lang="pl-PL" sz="1400" dirty="0" err="1"/>
              <a:t>českého</a:t>
            </a:r>
            <a:r>
              <a:rPr lang="pl-PL" sz="1400" dirty="0"/>
              <a:t> </a:t>
            </a:r>
            <a:r>
              <a:rPr lang="pl-PL" sz="1400" dirty="0" err="1"/>
              <a:t>jazyka</a:t>
            </a:r>
            <a:r>
              <a:rPr lang="pl-PL" sz="1400" dirty="0"/>
              <a:t>. Literatura a kultura (a </a:t>
            </a:r>
            <a:r>
              <a:rPr lang="pl-PL" sz="1400" dirty="0" err="1"/>
              <a:t>tím</a:t>
            </a:r>
            <a:r>
              <a:rPr lang="pl-PL" sz="1400" dirty="0"/>
              <a:t> </a:t>
            </a:r>
            <a:r>
              <a:rPr lang="pl-PL" sz="1400" dirty="0" err="1"/>
              <a:t>celá</a:t>
            </a:r>
            <a:r>
              <a:rPr lang="pl-PL" sz="1400" dirty="0"/>
              <a:t> „</a:t>
            </a:r>
            <a:r>
              <a:rPr lang="pl-PL" sz="1400" dirty="0" err="1"/>
              <a:t>česka</a:t>
            </a:r>
            <a:r>
              <a:rPr lang="pl-PL" sz="1400" dirty="0"/>
              <a:t> </a:t>
            </a:r>
            <a:r>
              <a:rPr lang="pl-PL" sz="1400" dirty="0" err="1"/>
              <a:t>společnost</a:t>
            </a:r>
            <a:r>
              <a:rPr lang="pl-PL" sz="1400" dirty="0"/>
              <a:t>”, </a:t>
            </a:r>
            <a:r>
              <a:rPr lang="pl-PL" sz="1400" dirty="0" err="1"/>
              <a:t>která</a:t>
            </a:r>
            <a:r>
              <a:rPr lang="pl-PL" sz="1400" dirty="0"/>
              <a:t> </a:t>
            </a:r>
            <a:r>
              <a:rPr lang="pl-PL" sz="1400" dirty="0" err="1"/>
              <a:t>právě</a:t>
            </a:r>
            <a:r>
              <a:rPr lang="pl-PL" sz="1400" dirty="0"/>
              <a:t> v </a:t>
            </a:r>
            <a:r>
              <a:rPr lang="pl-PL" sz="1400" dirty="0" err="1"/>
              <a:t>kultuře</a:t>
            </a:r>
            <a:r>
              <a:rPr lang="pl-PL" sz="1400" dirty="0"/>
              <a:t> </a:t>
            </a:r>
            <a:r>
              <a:rPr lang="pl-PL" sz="1400" dirty="0" err="1"/>
              <a:t>nachází</a:t>
            </a:r>
            <a:r>
              <a:rPr lang="pl-PL" sz="1400" dirty="0"/>
              <a:t> </a:t>
            </a:r>
            <a:r>
              <a:rPr lang="pl-PL" sz="1400" dirty="0" err="1"/>
              <a:t>tehdy</a:t>
            </a:r>
            <a:r>
              <a:rPr lang="pl-PL" sz="1400" dirty="0"/>
              <a:t> </a:t>
            </a:r>
            <a:r>
              <a:rPr lang="pl-PL" sz="1400" dirty="0" err="1"/>
              <a:t>jediný</a:t>
            </a:r>
            <a:r>
              <a:rPr lang="pl-PL" sz="1400" dirty="0"/>
              <a:t> </a:t>
            </a:r>
            <a:r>
              <a:rPr lang="pl-PL" sz="1400" dirty="0" err="1"/>
              <a:t>reálný</a:t>
            </a:r>
            <a:r>
              <a:rPr lang="pl-PL" sz="1400" dirty="0"/>
              <a:t> </a:t>
            </a:r>
            <a:r>
              <a:rPr lang="pl-PL" sz="1400" dirty="0" err="1"/>
              <a:t>prostor</a:t>
            </a:r>
            <a:r>
              <a:rPr lang="pl-PL" sz="1400" dirty="0"/>
              <a:t> k </a:t>
            </a:r>
            <a:r>
              <a:rPr lang="pl-PL" sz="1400" dirty="0" err="1"/>
              <a:t>existenci</a:t>
            </a:r>
            <a:r>
              <a:rPr lang="pl-PL" sz="1400" dirty="0"/>
              <a:t>) je </a:t>
            </a:r>
            <a:r>
              <a:rPr lang="pl-PL" sz="1400" dirty="0" err="1"/>
              <a:t>náhle</a:t>
            </a:r>
            <a:r>
              <a:rPr lang="pl-PL" sz="1400" dirty="0"/>
              <a:t> </a:t>
            </a:r>
            <a:r>
              <a:rPr lang="pl-PL" sz="1400" dirty="0" err="1"/>
              <a:t>závazně</a:t>
            </a:r>
            <a:r>
              <a:rPr lang="pl-PL" sz="1400" dirty="0"/>
              <a:t> </a:t>
            </a:r>
            <a:r>
              <a:rPr lang="pl-PL" sz="1400" dirty="0" err="1"/>
              <a:t>modelována</a:t>
            </a:r>
            <a:r>
              <a:rPr lang="pl-PL" sz="1400" dirty="0"/>
              <a:t> </a:t>
            </a:r>
            <a:r>
              <a:rPr lang="pl-PL" sz="1400" dirty="0" err="1"/>
              <a:t>představou</a:t>
            </a:r>
            <a:r>
              <a:rPr lang="pl-PL" sz="1400" dirty="0"/>
              <a:t> </a:t>
            </a:r>
            <a:r>
              <a:rPr lang="pl-PL" sz="1400" dirty="0" err="1"/>
              <a:t>zahrady</a:t>
            </a:r>
            <a:r>
              <a:rPr lang="pl-PL" sz="1400" dirty="0"/>
              <a:t>. […] </a:t>
            </a:r>
            <a:r>
              <a:rPr lang="cs-CZ" sz="1400" dirty="0"/>
              <a:t>Je-li důležitým rysem představy zahrady moment jejího ohraničení, pak celá česká kultura je skrze tuto metaforu pojímána jako útvar odtržený od ostatního světa, sám o sobě soběstačný, neboť svým způsobem v sobě uzavírající a obsahující svět. Zároveň se s obrazem zahrady spíná představa řádu, organizovanosti, která prostoru kolem chybí. </a:t>
            </a:r>
          </a:p>
          <a:p>
            <a:pPr>
              <a:lnSpc>
                <a:spcPct val="100000"/>
              </a:lnSpc>
            </a:pPr>
            <a:r>
              <a:rPr lang="pl-PL" sz="900" dirty="0" err="1"/>
              <a:t>Vladimír</a:t>
            </a:r>
            <a:r>
              <a:rPr lang="pl-PL" sz="900" dirty="0"/>
              <a:t> Macura</a:t>
            </a:r>
          </a:p>
        </p:txBody>
      </p:sp>
      <p:pic>
        <p:nvPicPr>
          <p:cNvPr id="5" name="Obraz 4" descr="Obraz zawierający tekst, trawa, gospodarstwo rolne, stare&#10;&#10;Opis wygenerowany automatycznie">
            <a:extLst>
              <a:ext uri="{FF2B5EF4-FFF2-40B4-BE49-F238E27FC236}">
                <a16:creationId xmlns:a16="http://schemas.microsoft.com/office/drawing/2014/main" id="{12199900-919B-4FE4-AC28-9CCA84EDB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-1" b="-1"/>
          <a:stretch/>
        </p:blipFill>
        <p:spPr>
          <a:xfrm>
            <a:off x="429768" y="1721922"/>
            <a:ext cx="5508000" cy="37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E197F7-000D-4B4F-B6B0-EAC6292D4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606915"/>
            <a:ext cx="6465287" cy="982897"/>
          </a:xfrm>
        </p:spPr>
        <p:txBody>
          <a:bodyPr>
            <a:normAutofit fontScale="90000"/>
          </a:bodyPr>
          <a:lstStyle/>
          <a:p>
            <a:r>
              <a:rPr lang="de-DE" sz="1800" dirty="0"/>
              <a:t>Carl Spitzweg. Der Sonntagsspaziergang, 1841</a:t>
            </a:r>
            <a:br>
              <a:rPr lang="cs-CZ" sz="5400" dirty="0">
                <a:solidFill>
                  <a:schemeClr val="bg1"/>
                </a:solidFill>
              </a:rPr>
            </a:br>
            <a:r>
              <a:rPr lang="cs-CZ" sz="5400" dirty="0">
                <a:solidFill>
                  <a:schemeClr val="bg1"/>
                </a:solidFill>
              </a:rPr>
              <a:t>Biedermeier </a:t>
            </a:r>
            <a:endParaRPr lang="pl-PL" sz="540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E3B597A-EE88-4AE0-868F-BCC090B1A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4815840"/>
            <a:ext cx="6465286" cy="143226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62500" lnSpcReduction="20000"/>
          </a:bodyPr>
          <a:lstStyle/>
          <a:p>
            <a:r>
              <a:rPr lang="pl-PL" b="1" dirty="0" err="1"/>
              <a:t>Literární</a:t>
            </a:r>
            <a:r>
              <a:rPr lang="pl-PL" b="1" dirty="0"/>
              <a:t> </a:t>
            </a:r>
            <a:r>
              <a:rPr lang="pl-PL" b="1" dirty="0" err="1"/>
              <a:t>postava</a:t>
            </a:r>
            <a:r>
              <a:rPr lang="pl-PL" b="1" dirty="0"/>
              <a:t> </a:t>
            </a:r>
            <a:r>
              <a:rPr lang="pl-PL" b="1" dirty="0" err="1"/>
              <a:t>prostoduchého</a:t>
            </a:r>
            <a:r>
              <a:rPr lang="pl-PL" b="1" dirty="0"/>
              <a:t> </a:t>
            </a:r>
            <a:r>
              <a:rPr lang="pl-PL" b="1" dirty="0" err="1"/>
              <a:t>učitele</a:t>
            </a:r>
            <a:r>
              <a:rPr lang="pl-PL" b="1" dirty="0"/>
              <a:t> Gottlieba Biedermeiera z pera </a:t>
            </a:r>
            <a:r>
              <a:rPr lang="pl-PL" b="1" dirty="0" err="1"/>
              <a:t>německého</a:t>
            </a:r>
            <a:r>
              <a:rPr lang="pl-PL" b="1" dirty="0"/>
              <a:t> </a:t>
            </a:r>
            <a:r>
              <a:rPr lang="pl-PL" b="1" dirty="0" err="1"/>
              <a:t>humoristy</a:t>
            </a:r>
            <a:r>
              <a:rPr lang="pl-PL" b="1" dirty="0"/>
              <a:t> Ludwiga </a:t>
            </a:r>
            <a:r>
              <a:rPr lang="pl-PL" b="1" dirty="0" err="1"/>
              <a:t>Eichrodta</a:t>
            </a:r>
            <a:r>
              <a:rPr lang="pl-PL" b="1" dirty="0"/>
              <a:t>, </a:t>
            </a:r>
            <a:r>
              <a:rPr lang="pl-PL" b="1" dirty="0" err="1"/>
              <a:t>symbolizující</a:t>
            </a:r>
            <a:r>
              <a:rPr lang="pl-PL" b="1" dirty="0"/>
              <a:t> </a:t>
            </a:r>
            <a:r>
              <a:rPr lang="pl-PL" b="1" dirty="0" err="1"/>
              <a:t>omezené</a:t>
            </a:r>
            <a:r>
              <a:rPr lang="pl-PL" b="1" dirty="0"/>
              <a:t> a </a:t>
            </a:r>
            <a:r>
              <a:rPr lang="pl-PL" b="1" dirty="0" err="1"/>
              <a:t>uspokojené</a:t>
            </a:r>
            <a:r>
              <a:rPr lang="pl-PL" b="1" dirty="0"/>
              <a:t> </a:t>
            </a:r>
            <a:r>
              <a:rPr lang="pl-PL" b="1" dirty="0" err="1"/>
              <a:t>šosáctví</a:t>
            </a:r>
            <a:r>
              <a:rPr lang="pl-PL" b="1" dirty="0"/>
              <a:t>, dala </a:t>
            </a:r>
            <a:r>
              <a:rPr lang="pl-PL" b="1" dirty="0" err="1"/>
              <a:t>název</a:t>
            </a:r>
            <a:r>
              <a:rPr lang="pl-PL" b="1" dirty="0"/>
              <a:t> </a:t>
            </a:r>
            <a:r>
              <a:rPr lang="pl-PL" b="1" dirty="0" err="1"/>
              <a:t>nejen</a:t>
            </a:r>
            <a:r>
              <a:rPr lang="pl-PL" b="1" dirty="0"/>
              <a:t> </a:t>
            </a:r>
            <a:r>
              <a:rPr lang="pl-PL" b="1" dirty="0" err="1"/>
              <a:t>literárnímu</a:t>
            </a:r>
            <a:r>
              <a:rPr lang="pl-PL" b="1" dirty="0"/>
              <a:t>, </a:t>
            </a:r>
            <a:r>
              <a:rPr lang="pl-PL" b="1" dirty="0" err="1"/>
              <a:t>malířskému</a:t>
            </a:r>
            <a:r>
              <a:rPr lang="pl-PL" b="1" dirty="0"/>
              <a:t> a </a:t>
            </a:r>
            <a:r>
              <a:rPr lang="pl-PL" b="1" dirty="0" err="1"/>
              <a:t>architektonickému</a:t>
            </a:r>
            <a:r>
              <a:rPr lang="pl-PL" b="1" dirty="0"/>
              <a:t> </a:t>
            </a:r>
            <a:r>
              <a:rPr lang="pl-PL" b="1" dirty="0" err="1"/>
              <a:t>směru</a:t>
            </a:r>
            <a:r>
              <a:rPr lang="pl-PL" b="1" dirty="0"/>
              <a:t>, ale v </a:t>
            </a:r>
            <a:r>
              <a:rPr lang="pl-PL" b="1" dirty="0" err="1"/>
              <a:t>podstatě</a:t>
            </a:r>
            <a:r>
              <a:rPr lang="pl-PL" b="1" dirty="0"/>
              <a:t> </a:t>
            </a:r>
            <a:r>
              <a:rPr lang="pl-PL" b="1" dirty="0" err="1"/>
              <a:t>celé</a:t>
            </a:r>
            <a:r>
              <a:rPr lang="pl-PL" b="1" dirty="0"/>
              <a:t> </a:t>
            </a:r>
            <a:r>
              <a:rPr lang="pl-PL" b="1" dirty="0" err="1"/>
              <a:t>epoše</a:t>
            </a:r>
            <a:r>
              <a:rPr lang="pl-PL" b="1" dirty="0"/>
              <a:t> a </a:t>
            </a:r>
            <a:r>
              <a:rPr lang="pl-PL" b="1" dirty="0" err="1"/>
              <a:t>životnímu</a:t>
            </a:r>
            <a:r>
              <a:rPr lang="pl-PL" b="1" dirty="0"/>
              <a:t> stylu </a:t>
            </a:r>
            <a:r>
              <a:rPr lang="pl-PL" b="1" dirty="0" err="1"/>
              <a:t>střední</a:t>
            </a:r>
            <a:r>
              <a:rPr lang="pl-PL" b="1" dirty="0"/>
              <a:t> </a:t>
            </a:r>
            <a:r>
              <a:rPr lang="pl-PL" b="1" dirty="0" err="1"/>
              <a:t>Evropy</a:t>
            </a:r>
            <a:r>
              <a:rPr lang="pl-PL" b="1" dirty="0"/>
              <a:t> od </a:t>
            </a:r>
            <a:r>
              <a:rPr lang="pl-PL" b="1" dirty="0" err="1"/>
              <a:t>konce</a:t>
            </a:r>
            <a:r>
              <a:rPr lang="pl-PL" b="1" dirty="0"/>
              <a:t> </a:t>
            </a:r>
            <a:r>
              <a:rPr lang="pl-PL" b="1" dirty="0" err="1"/>
              <a:t>napoleonských</a:t>
            </a:r>
            <a:r>
              <a:rPr lang="pl-PL" b="1" dirty="0"/>
              <a:t> </a:t>
            </a:r>
            <a:r>
              <a:rPr lang="pl-PL" b="1" dirty="0" err="1"/>
              <a:t>válek</a:t>
            </a:r>
            <a:r>
              <a:rPr lang="pl-PL" b="1" dirty="0"/>
              <a:t> </a:t>
            </a:r>
            <a:r>
              <a:rPr lang="pl-PL" b="1" dirty="0" err="1"/>
              <a:t>až</a:t>
            </a:r>
            <a:r>
              <a:rPr lang="pl-PL" b="1" dirty="0"/>
              <a:t> po </a:t>
            </a:r>
            <a:r>
              <a:rPr lang="pl-PL" b="1" dirty="0" err="1"/>
              <a:t>bouřlivý</a:t>
            </a:r>
            <a:r>
              <a:rPr lang="pl-PL" b="1" dirty="0"/>
              <a:t> rok 1848</a:t>
            </a:r>
          </a:p>
          <a:p>
            <a:r>
              <a:rPr lang="pl-PL" b="1" dirty="0">
                <a:solidFill>
                  <a:schemeClr val="bg1"/>
                </a:solidFill>
              </a:rPr>
              <a:t>Lubor </a:t>
            </a:r>
            <a:r>
              <a:rPr lang="pl-PL" b="1" dirty="0" err="1">
                <a:solidFill>
                  <a:schemeClr val="bg1"/>
                </a:solidFill>
              </a:rPr>
              <a:t>Kusočan</a:t>
            </a:r>
            <a:endParaRPr lang="pl-PL" b="1" dirty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6" name="Picture 3" descr="Obraz zawierający liście mniszka&#10;&#10;Opis wygenerowany automatycznie">
            <a:extLst>
              <a:ext uri="{FF2B5EF4-FFF2-40B4-BE49-F238E27FC236}">
                <a16:creationId xmlns:a16="http://schemas.microsoft.com/office/drawing/2014/main" id="{D61CA91D-2524-44F8-BAC0-F7651D932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84" r="26288" b="-1"/>
          <a:stretch/>
        </p:blipFill>
        <p:spPr>
          <a:xfrm>
            <a:off x="317635" y="299363"/>
            <a:ext cx="4160452" cy="6236904"/>
          </a:xfrm>
          <a:prstGeom prst="rect">
            <a:avLst/>
          </a:prstGeom>
        </p:spPr>
      </p:pic>
      <p:pic>
        <p:nvPicPr>
          <p:cNvPr id="1028" name="Picture 4" descr="Vítejte v biedermeieru » Sedmá generace">
            <a:extLst>
              <a:ext uri="{FF2B5EF4-FFF2-40B4-BE49-F238E27FC236}">
                <a16:creationId xmlns:a16="http://schemas.microsoft.com/office/drawing/2014/main" id="{8131430B-4D3F-40A1-A6E7-35C34C226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r="1" b="17249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AAED119E-F6B9-41B6-BAF4-9F78C154C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67" y="1803457"/>
            <a:ext cx="2925787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45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E2B3E0-6466-4CB5-993E-533BDA52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725" y="247651"/>
            <a:ext cx="6257925" cy="1685924"/>
          </a:xfrm>
        </p:spPr>
        <p:txBody>
          <a:bodyPr anchor="b">
            <a:normAutofit fontScale="90000"/>
          </a:bodyPr>
          <a:lstStyle/>
          <a:p>
            <a:pPr>
              <a:tabLst>
                <a:tab pos="85725" algn="l"/>
              </a:tabLst>
            </a:pPr>
            <a:r>
              <a:rPr lang="cs-CZ" sz="1200" b="1" dirty="0"/>
              <a:t>Božena Němcová </a:t>
            </a:r>
            <a:r>
              <a:rPr lang="pl-PL" sz="1200" b="1" dirty="0"/>
              <a:t>(ok. 1820-1862) – twórczyni czeskiej prozy artystycznej  </a:t>
            </a:r>
            <a:br>
              <a:rPr lang="pl-PL" sz="1200" b="1" dirty="0"/>
            </a:br>
            <a:r>
              <a:rPr lang="pl-PL" sz="1200" dirty="0"/>
              <a:t>W projekcie emancypacyjnym Odrodzenia Narodowego dążącym do „realizacji” wszystkich warunków pozwalających na uzyskanie „kulturowej pełni” ważną rolę odgrywała potrzeba obecności kobiet aktywnych w przestrzeni twórczości literackiej. Uciekano się nawet do mistyfikacji – F. L. </a:t>
            </a:r>
            <a:r>
              <a:rPr lang="cs-CZ" sz="1200" dirty="0"/>
              <a:t>Čelakovský publikował niektóre ze swych tekstów pod nazwiskiem Žofie Jandová.</a:t>
            </a:r>
            <a:br>
              <a:rPr lang="cs-CZ" sz="1200" dirty="0"/>
            </a:br>
            <a:r>
              <a:rPr lang="cs-CZ" sz="1200" dirty="0"/>
              <a:t>Obok: biurko Boženy Němcovej (museum pisarki w České Skalici) oraz portret autorstwa Josefa Vojtěcha Hellicha</a:t>
            </a:r>
            <a:br>
              <a:rPr lang="cs-CZ" sz="1200" dirty="0"/>
            </a:br>
            <a:r>
              <a:rPr lang="cs-CZ" sz="1200" dirty="0"/>
              <a:t>Niżej: dagerotypy: Božena Němcová oraz Josef Němec</a:t>
            </a:r>
            <a:endParaRPr lang="pl-PL" sz="120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7A841D8-AB54-405A-AE7F-6A9D1CFC1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725" y="1933574"/>
            <a:ext cx="6181725" cy="3900297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pl-PL" sz="1200" dirty="0"/>
              <a:t>Debiut </a:t>
            </a:r>
            <a:r>
              <a:rPr lang="cs-CZ" sz="1200" dirty="0"/>
              <a:t>Boženy Němcovej w roku 1845 </a:t>
            </a:r>
            <a:r>
              <a:rPr lang="pl-PL" sz="1200" dirty="0"/>
              <a:t>(wówczas jeszcze pod prawdziwym imieniem – </a:t>
            </a:r>
            <a:r>
              <a:rPr lang="pl-PL" sz="1200" dirty="0" err="1"/>
              <a:t>Barbora</a:t>
            </a:r>
            <a:r>
              <a:rPr lang="pl-PL" sz="1200" dirty="0"/>
              <a:t>; wśród działaczy odrodzeniowym popularny był zwyczaj nadawania sobie imion sugerujących czeski, lub szerzej – słowiański rodowód) ten „boleśnie odczuwany brak” po części wyeliminował. Do tego czasu (nie licząc owej mistyfikacji) jedyną czeską pisarką była podrzędna poetka i autorka pierwszej czeskiej książki kucharskiej (</a:t>
            </a:r>
            <a:r>
              <a:rPr lang="cs-CZ" sz="1200" i="1" dirty="0"/>
              <a:t>Domácí kuchařka</a:t>
            </a:r>
            <a:r>
              <a:rPr lang="pl-PL" sz="1200" dirty="0"/>
              <a:t>) – Magdalena </a:t>
            </a:r>
            <a:r>
              <a:rPr lang="pl-PL" sz="1200" dirty="0" err="1"/>
              <a:t>Dobromila</a:t>
            </a:r>
            <a:r>
              <a:rPr lang="pl-PL" sz="1200" dirty="0"/>
              <a:t> </a:t>
            </a:r>
            <a:r>
              <a:rPr lang="pl-PL" sz="1200" dirty="0" err="1"/>
              <a:t>Rettigová</a:t>
            </a:r>
            <a:r>
              <a:rPr lang="pl-PL" sz="1200" dirty="0"/>
              <a:t> (1785-1845)</a:t>
            </a:r>
          </a:p>
          <a:p>
            <a:pPr>
              <a:lnSpc>
                <a:spcPct val="100000"/>
              </a:lnSpc>
            </a:pPr>
            <a:r>
              <a:rPr lang="pl-PL" sz="1200" dirty="0"/>
              <a:t>Pierwsze publikacje </a:t>
            </a:r>
            <a:r>
              <a:rPr lang="cs-CZ" sz="1200" dirty="0"/>
              <a:t>Němcovej np. wiersz </a:t>
            </a:r>
            <a:r>
              <a:rPr lang="cs-CZ" sz="1200" i="1" dirty="0"/>
              <a:t>Ženám českým </a:t>
            </a:r>
            <a:r>
              <a:rPr lang="cs-CZ" sz="1200" dirty="0"/>
              <a:t>realizuj</a:t>
            </a:r>
            <a:r>
              <a:rPr lang="pl-PL" sz="1200" dirty="0"/>
              <a:t>ą jeszcze hasła budzicielskie („zachęcania do czeskości”) </a:t>
            </a:r>
          </a:p>
          <a:p>
            <a:pPr>
              <a:lnSpc>
                <a:spcPct val="100000"/>
              </a:lnSpc>
            </a:pPr>
            <a:r>
              <a:rPr lang="pl-PL" sz="1200" dirty="0"/>
              <a:t>Jej tendencyjno-dydaktyczna proza jednak (opowiadania, np. </a:t>
            </a:r>
            <a:r>
              <a:rPr lang="pl-PL" sz="1200" i="1" dirty="0"/>
              <a:t>Karla, </a:t>
            </a:r>
            <a:r>
              <a:rPr lang="pl-PL" sz="1200" i="1" dirty="0" err="1"/>
              <a:t>Divá</a:t>
            </a:r>
            <a:r>
              <a:rPr lang="pl-PL" sz="1200" i="1" dirty="0"/>
              <a:t> Bara;</a:t>
            </a:r>
            <a:r>
              <a:rPr lang="pl-PL" sz="1200" dirty="0"/>
              <a:t>  powieści </a:t>
            </a:r>
            <a:r>
              <a:rPr lang="cs-CZ" sz="1200" i="1" dirty="0"/>
              <a:t>Pohorská vesnice – </a:t>
            </a:r>
            <a:r>
              <a:rPr lang="cs-CZ" sz="1200" dirty="0"/>
              <a:t>1856, </a:t>
            </a:r>
            <a:r>
              <a:rPr lang="pl-PL" sz="1200" i="1" dirty="0"/>
              <a:t>V </a:t>
            </a:r>
            <a:r>
              <a:rPr lang="pl-PL" sz="1200" i="1" dirty="0" err="1"/>
              <a:t>zámku</a:t>
            </a:r>
            <a:r>
              <a:rPr lang="pl-PL" sz="1200" i="1" dirty="0"/>
              <a:t> a v </a:t>
            </a:r>
            <a:r>
              <a:rPr lang="pl-PL" sz="1200" i="1" dirty="0" err="1"/>
              <a:t>podzámčí</a:t>
            </a:r>
            <a:r>
              <a:rPr lang="pl-PL" sz="1200" i="1" dirty="0"/>
              <a:t> – </a:t>
            </a:r>
            <a:r>
              <a:rPr lang="pl-PL" sz="1200" dirty="0"/>
              <a:t>1857) przynależy już do fazy określonej przez Karla </a:t>
            </a:r>
            <a:r>
              <a:rPr lang="cs-CZ" sz="1200" dirty="0"/>
              <a:t>Havlíčka Borovskiego jako „vzdělavání národu“ </a:t>
            </a:r>
            <a:r>
              <a:rPr lang="pl-PL" sz="1200" dirty="0"/>
              <a:t>już odrodzonego</a:t>
            </a:r>
          </a:p>
          <a:p>
            <a:pPr>
              <a:lnSpc>
                <a:spcPct val="100000"/>
              </a:lnSpc>
            </a:pPr>
            <a:r>
              <a:rPr lang="pl-PL" sz="1200" dirty="0"/>
              <a:t>Pisarka dała się także poznać w roli:  zbieraczki folkloru (czeskiego i słowiańskiego): </a:t>
            </a:r>
            <a:r>
              <a:rPr lang="pl-PL" sz="1200" i="1" dirty="0"/>
              <a:t>S</a:t>
            </a:r>
            <a:r>
              <a:rPr lang="cs-CZ" sz="1200" i="1" dirty="0"/>
              <a:t>lovenské pohádky a pověsti </a:t>
            </a:r>
            <a:r>
              <a:rPr lang="pl-PL" sz="1200" dirty="0"/>
              <a:t>(1857-1858)</a:t>
            </a:r>
          </a:p>
          <a:p>
            <a:pPr>
              <a:lnSpc>
                <a:spcPct val="100000"/>
              </a:lnSpc>
            </a:pPr>
            <a:r>
              <a:rPr lang="pl-PL" sz="1200" dirty="0"/>
              <a:t> publicystki: </a:t>
            </a:r>
            <a:r>
              <a:rPr lang="pl-PL" sz="1200" i="1" dirty="0"/>
              <a:t>Obrazy z </a:t>
            </a:r>
            <a:r>
              <a:rPr lang="pl-PL" sz="1200" i="1" dirty="0" err="1"/>
              <a:t>okolí</a:t>
            </a:r>
            <a:r>
              <a:rPr lang="pl-PL" sz="1200" i="1" dirty="0"/>
              <a:t> </a:t>
            </a:r>
            <a:r>
              <a:rPr lang="pl-PL" sz="1200" i="1" dirty="0" err="1"/>
              <a:t>domažlického</a:t>
            </a:r>
            <a:r>
              <a:rPr lang="pl-PL" sz="1200" i="1" dirty="0"/>
              <a:t>  </a:t>
            </a:r>
            <a:r>
              <a:rPr lang="pl-PL" sz="1200" dirty="0"/>
              <a:t>(czasopismo </a:t>
            </a:r>
            <a:r>
              <a:rPr lang="cs-CZ" sz="1200" dirty="0"/>
              <a:t>„Květy“ 1845</a:t>
            </a:r>
            <a:r>
              <a:rPr lang="pl-PL" sz="1200" dirty="0"/>
              <a:t>)</a:t>
            </a:r>
          </a:p>
          <a:p>
            <a:pPr>
              <a:lnSpc>
                <a:spcPct val="100000"/>
              </a:lnSpc>
            </a:pPr>
            <a:r>
              <a:rPr lang="pl-PL" sz="1200" dirty="0"/>
              <a:t>Oraz autorki bajek – wzorowanych na tekstach ludowych,  ale twórczo i podmiotowo przepracowanych (zwłaszcza w sferze narracyjnej):</a:t>
            </a:r>
          </a:p>
          <a:p>
            <a:pPr>
              <a:lnSpc>
                <a:spcPct val="100000"/>
              </a:lnSpc>
            </a:pPr>
            <a:r>
              <a:rPr lang="pl-PL" sz="1200" dirty="0"/>
              <a:t>- </a:t>
            </a:r>
            <a:r>
              <a:rPr lang="cs-CZ" sz="1200" i="1" dirty="0"/>
              <a:t>Národní báchorky a pověsti </a:t>
            </a:r>
            <a:r>
              <a:rPr lang="pl-PL" sz="1200" dirty="0"/>
              <a:t>(1845-1847)</a:t>
            </a:r>
          </a:p>
          <a:p>
            <a:pPr>
              <a:lnSpc>
                <a:spcPct val="100000"/>
              </a:lnSpc>
            </a:pPr>
            <a:endParaRPr lang="pl-PL" sz="900" dirty="0"/>
          </a:p>
          <a:p>
            <a:pPr>
              <a:lnSpc>
                <a:spcPct val="100000"/>
              </a:lnSpc>
            </a:pPr>
            <a:endParaRPr lang="pl-PL" sz="900" dirty="0"/>
          </a:p>
          <a:p>
            <a:pPr>
              <a:lnSpc>
                <a:spcPct val="100000"/>
              </a:lnSpc>
            </a:pPr>
            <a:endParaRPr lang="en-US" sz="900" dirty="0"/>
          </a:p>
        </p:txBody>
      </p:sp>
      <p:pic>
        <p:nvPicPr>
          <p:cNvPr id="9" name="Symbol zastępczy zawartości 8" descr="Obraz zawierający budynek, stół, siedzi, stare&#10;&#10;Opis wygenerowany automatycznie">
            <a:extLst>
              <a:ext uri="{FF2B5EF4-FFF2-40B4-BE49-F238E27FC236}">
                <a16:creationId xmlns:a16="http://schemas.microsoft.com/office/drawing/2014/main" id="{6C04425C-EB5B-48BE-BC2F-8DFF36A18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89" y="566929"/>
            <a:ext cx="1565119" cy="2310140"/>
          </a:xfrm>
          <a:prstGeom prst="rect">
            <a:avLst/>
          </a:prstGeom>
        </p:spPr>
      </p:pic>
      <p:pic>
        <p:nvPicPr>
          <p:cNvPr id="7" name="Obraz 6" descr="Obraz zawierający osoba, kobieta, odzież, wewnątrz&#10;&#10;Opis wygenerowany automatycznie">
            <a:extLst>
              <a:ext uri="{FF2B5EF4-FFF2-40B4-BE49-F238E27FC236}">
                <a16:creationId xmlns:a16="http://schemas.microsoft.com/office/drawing/2014/main" id="{29D16365-6FBF-4669-8F97-60424519D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89" y="566929"/>
            <a:ext cx="1599771" cy="2310140"/>
          </a:xfrm>
          <a:prstGeom prst="rect">
            <a:avLst/>
          </a:prstGeom>
        </p:spPr>
      </p:pic>
      <p:pic>
        <p:nvPicPr>
          <p:cNvPr id="1026" name="Picture 2" descr="746. schůzka: Vlastence za muže mám | Dvojka">
            <a:extLst>
              <a:ext uri="{FF2B5EF4-FFF2-40B4-BE49-F238E27FC236}">
                <a16:creationId xmlns:a16="http://schemas.microsoft.com/office/drawing/2014/main" id="{A84EE7CD-44FD-4AB7-BF52-28ED830E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779" y="3065665"/>
            <a:ext cx="4151765" cy="27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08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92844D-CA09-401E-BD65-B4D98056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56271"/>
            <a:ext cx="4114800" cy="1645139"/>
          </a:xfrm>
        </p:spPr>
        <p:txBody>
          <a:bodyPr anchor="b">
            <a:normAutofit fontScale="90000"/>
          </a:bodyPr>
          <a:lstStyle/>
          <a:p>
            <a:r>
              <a:rPr lang="cs-CZ" sz="1200"/>
              <a:t>Obok (na zdjęciach): pejzaż kulturowy </a:t>
            </a:r>
            <a:r>
              <a:rPr lang="cs-CZ" sz="1200" i="1"/>
              <a:t>Babičky –  </a:t>
            </a:r>
            <a:r>
              <a:rPr lang="pl-PL" sz="1200"/>
              <a:t>d</a:t>
            </a:r>
            <a:r>
              <a:rPr lang="cs-CZ" sz="1200"/>
              <a:t>ziś – obszar przekształcony w park krajobrazowy czy raczej skansen podporządkowany wyobrażeniom literackim.</a:t>
            </a:r>
            <a:br>
              <a:rPr lang="cs-CZ" sz="1200"/>
            </a:br>
            <a:r>
              <a:rPr lang="cs-CZ" sz="1200"/>
              <a:t>Na górze: kontrowersyjna </a:t>
            </a:r>
            <a:r>
              <a:rPr lang="pl-PL" sz="1200"/>
              <a:t>(przełamująca idylliczny kod obrazowania) </a:t>
            </a:r>
            <a:r>
              <a:rPr lang="cs-CZ" sz="1200"/>
              <a:t>ilustracja Martina Velíška  z wydania </a:t>
            </a:r>
            <a:r>
              <a:rPr lang="cs-CZ" sz="1200" i="1"/>
              <a:t>Babičky </a:t>
            </a:r>
            <a:r>
              <a:rPr lang="cs-CZ" sz="1200"/>
              <a:t>z roku 2006</a:t>
            </a:r>
            <a:br>
              <a:rPr lang="pl-PL" sz="1200"/>
            </a:br>
            <a:r>
              <a:rPr lang="pl-PL" sz="1200"/>
              <a:t>Na dole: </a:t>
            </a:r>
            <a:r>
              <a:rPr lang="cs-CZ" sz="1200"/>
              <a:t>Vladimír Tesař </a:t>
            </a:r>
            <a:r>
              <a:rPr lang="cs-CZ" sz="1200" i="1"/>
              <a:t>Staré bělidlo </a:t>
            </a:r>
            <a:r>
              <a:rPr lang="pl-PL" sz="1200"/>
              <a:t>(1977)</a:t>
            </a:r>
            <a:br>
              <a:rPr lang="en-US" sz="1200"/>
            </a:br>
            <a:endParaRPr lang="pl-PL" sz="120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B0195A89-BE6F-4511-9156-20FD0F8A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" y="2400301"/>
            <a:ext cx="5922772" cy="4352924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dirty="0"/>
              <a:t>V </a:t>
            </a:r>
            <a:r>
              <a:rPr lang="cs-CZ" sz="1200" i="1" dirty="0"/>
              <a:t>Babičce </a:t>
            </a:r>
            <a:r>
              <a:rPr lang="cs-CZ" sz="1200" dirty="0"/>
              <a:t>bardzo silnie powiązanej z konwencją arkadyjską – jak we wszystkich dziełach nawiązujących tej konwencji - niezwykle istotną rolę odgrywa -  w specyficzny spos</a:t>
            </a:r>
            <a:r>
              <a:rPr lang="pl-PL" sz="1200" dirty="0" err="1"/>
              <a:t>ób</a:t>
            </a:r>
            <a:r>
              <a:rPr lang="pl-PL" sz="1200" dirty="0"/>
              <a:t> budowana </a:t>
            </a:r>
            <a:r>
              <a:rPr lang="cs-CZ" sz="1200" dirty="0"/>
              <a:t>przestrzeń idylliczna:</a:t>
            </a:r>
          </a:p>
          <a:p>
            <a:pPr>
              <a:lnSpc>
                <a:spcPct val="100000"/>
              </a:lnSpc>
            </a:pPr>
            <a:r>
              <a:rPr lang="cs-CZ" sz="1200" i="1" dirty="0"/>
              <a:t>Božena Němcová </a:t>
            </a:r>
            <a:r>
              <a:rPr lang="pl-PL" sz="1200" i="1" dirty="0"/>
              <a:t>[…] </a:t>
            </a:r>
            <a:r>
              <a:rPr lang="cs-CZ" sz="1200" i="1" dirty="0"/>
              <a:t>opřela celou kompozici své Babičky </a:t>
            </a:r>
            <a:r>
              <a:rPr lang="cs-CZ" sz="1200" dirty="0"/>
              <a:t> </a:t>
            </a:r>
            <a:r>
              <a:rPr lang="cs-CZ" sz="1200" i="1" dirty="0"/>
              <a:t>o idylickou topografii ideální české arkádie, krajinného parku, který by včleňoval základní typizované prostory v podobě jakýchsi literarizovaných parkových bibelotů: „mlýn“, „zámek“, „zřícenina“, „splav“, „hospoda“,  „lovecký pavilon“ , „chaloupka“. Pr</a:t>
            </a:r>
            <a:r>
              <a:rPr lang="pl-PL" sz="1200" i="1" dirty="0" err="1"/>
              <a:t>óza</a:t>
            </a:r>
            <a:r>
              <a:rPr lang="pl-PL" sz="1200" i="1" dirty="0"/>
              <a:t> je </a:t>
            </a:r>
            <a:r>
              <a:rPr lang="pl-PL" sz="1200" i="1" dirty="0" err="1"/>
              <a:t>roz</a:t>
            </a:r>
            <a:r>
              <a:rPr lang="cs-CZ" sz="1200" i="1" dirty="0"/>
              <a:t>šířením klasické gessnerovské pastorální idyly v sociální idylu, jež zahrnuje do téhož harmonického prostoru  </a:t>
            </a:r>
            <a:r>
              <a:rPr lang="pl-PL" sz="1200" i="1" dirty="0"/>
              <a:t>[…] </a:t>
            </a:r>
            <a:r>
              <a:rPr lang="cs-CZ" sz="1200" i="1" dirty="0"/>
              <a:t>i jiné společenské vrstvy než pouze pastorálně rolnickou. Syžet pr</a:t>
            </a:r>
            <a:r>
              <a:rPr lang="pl-PL" sz="1200" i="1" dirty="0" err="1"/>
              <a:t>ózy</a:t>
            </a:r>
            <a:r>
              <a:rPr lang="pl-PL" sz="1200" i="1" dirty="0"/>
              <a:t> </a:t>
            </a:r>
            <a:r>
              <a:rPr lang="cs-CZ" sz="1200" i="1" dirty="0"/>
              <a:t>je vlastně jakousi verbální procházkou parkem, jeho podobami v různých ročních obdobích – ostatně sama autorka strategii svého vyprávění v závěru přímo označuje jako neustále „vodění“ čtenáře „od myslivny ke mlýnu a zase zpět malým údoličkem“. „Babička“, hlavní postava knihy spjatá s prostředím Starého bělidla, se současně stává typem českého národního charakteru, symbolizuje přirozenou moudrost lidu</a:t>
            </a:r>
            <a:r>
              <a:rPr lang="pl-PL" sz="1200" i="1" dirty="0"/>
              <a:t>/</a:t>
            </a:r>
            <a:r>
              <a:rPr lang="cs-CZ" sz="1200" i="1" dirty="0"/>
              <a:t>národa, jeho vrozenou kulturnost. „</a:t>
            </a:r>
            <a:r>
              <a:rPr lang="cs-CZ" sz="1200" i="1" dirty="0">
                <a:latin typeface="+mj-lt"/>
              </a:rPr>
              <a:t>Šťastná to žena“ , říká o ní v závěru paní kněžna a v tom označení jako by byl odkaz k již zmíněné definici idyly jako „představení štěstí v ohraničenosti“ </a:t>
            </a:r>
          </a:p>
          <a:p>
            <a:pPr marL="384048" lvl="2" indent="0">
              <a:lnSpc>
                <a:spcPct val="100000"/>
              </a:lnSpc>
              <a:buNone/>
            </a:pPr>
            <a:r>
              <a:rPr lang="cs-CZ" sz="1200" dirty="0">
                <a:latin typeface="+mj-lt"/>
              </a:rPr>
              <a:t>                                                       Vladimír Macura </a:t>
            </a:r>
            <a:r>
              <a:rPr lang="cs-CZ" sz="1200" i="1" dirty="0">
                <a:latin typeface="+mj-lt"/>
              </a:rPr>
              <a:t>Chaloupka – projekt idyly</a:t>
            </a:r>
            <a:endParaRPr lang="cs-CZ" sz="1200" dirty="0">
              <a:latin typeface="+mj-lt"/>
            </a:endParaRPr>
          </a:p>
        </p:txBody>
      </p:sp>
      <p:pic>
        <p:nvPicPr>
          <p:cNvPr id="5" name="Symbol zastępczy zawartości 4" descr="Obraz zawierający trawa, zewnętrzne, dom, budynek&#10;&#10;Opis wygenerowany automatycznie">
            <a:extLst>
              <a:ext uri="{FF2B5EF4-FFF2-40B4-BE49-F238E27FC236}">
                <a16:creationId xmlns:a16="http://schemas.microsoft.com/office/drawing/2014/main" id="{770ADF4E-B271-4842-A717-F6E844231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" b="3"/>
          <a:stretch/>
        </p:blipFill>
        <p:spPr>
          <a:xfrm>
            <a:off x="5880357" y="601133"/>
            <a:ext cx="2994648" cy="2070530"/>
          </a:xfrm>
          <a:prstGeom prst="rect">
            <a:avLst/>
          </a:prstGeom>
        </p:spPr>
      </p:pic>
      <p:pic>
        <p:nvPicPr>
          <p:cNvPr id="12" name="Symbol zastępczy zawartości 11" descr="Obraz zawierający zdjęcie, siedzi, stół, pudełko&#10;&#10;Opis wygenerowany automatycznie">
            <a:extLst>
              <a:ext uri="{FF2B5EF4-FFF2-40B4-BE49-F238E27FC236}">
                <a16:creationId xmlns:a16="http://schemas.microsoft.com/office/drawing/2014/main" id="{44B1CC94-F864-42B9-92E4-D7DDCAD61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r="1737" b="4"/>
          <a:stretch/>
        </p:blipFill>
        <p:spPr>
          <a:xfrm>
            <a:off x="6199751" y="2952044"/>
            <a:ext cx="2484000" cy="2827760"/>
          </a:xfrm>
          <a:prstGeom prst="rect">
            <a:avLst/>
          </a:prstGeom>
        </p:spPr>
      </p:pic>
      <p:pic>
        <p:nvPicPr>
          <p:cNvPr id="9" name="Symbol zastępczy zawartości 8" descr="Obraz zawierający trawa, zewnętrzne, budynek, dom&#10;&#10;Opis wygenerowany automatycznie">
            <a:extLst>
              <a:ext uri="{FF2B5EF4-FFF2-40B4-BE49-F238E27FC236}">
                <a16:creationId xmlns:a16="http://schemas.microsoft.com/office/drawing/2014/main" id="{41B93FDA-560A-4BB6-BBB8-737029761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r="9874" b="-2"/>
          <a:stretch/>
        </p:blipFill>
        <p:spPr>
          <a:xfrm>
            <a:off x="9128007" y="601133"/>
            <a:ext cx="2736000" cy="2570404"/>
          </a:xfrm>
          <a:prstGeom prst="rect">
            <a:avLst/>
          </a:prstGeom>
        </p:spPr>
      </p:pic>
      <p:pic>
        <p:nvPicPr>
          <p:cNvPr id="7" name="Obraz 6" descr="Obraz zawierający woda, stojące, duży, stół&#10;&#10;Opis wygenerowany automatycznie">
            <a:extLst>
              <a:ext uri="{FF2B5EF4-FFF2-40B4-BE49-F238E27FC236}">
                <a16:creationId xmlns:a16="http://schemas.microsoft.com/office/drawing/2014/main" id="{4A9E3829-300A-4E38-A16A-21B5554543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4763"/>
          <a:stretch/>
        </p:blipFill>
        <p:spPr>
          <a:xfrm>
            <a:off x="8875005" y="3563061"/>
            <a:ext cx="2952000" cy="18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28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9A7F95-D19D-4DC4-9CE0-4CF628A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6"/>
            <a:ext cx="7627244" cy="76199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000" dirty="0">
                <a:solidFill>
                  <a:schemeClr val="tx1"/>
                </a:solidFill>
              </a:rPr>
            </a:br>
            <a:br>
              <a:rPr lang="cs-CZ" sz="1600" dirty="0">
                <a:solidFill>
                  <a:schemeClr val="tx1"/>
                </a:solidFill>
              </a:rPr>
            </a:br>
            <a:br>
              <a:rPr lang="pl-PL" sz="2000" dirty="0">
                <a:solidFill>
                  <a:schemeClr val="tx1"/>
                </a:solidFill>
              </a:rPr>
            </a:br>
            <a:br>
              <a:rPr lang="cs-CZ" sz="1800" dirty="0">
                <a:solidFill>
                  <a:schemeClr val="tx1"/>
                </a:solidFill>
              </a:rPr>
            </a:br>
            <a:br>
              <a:rPr lang="cs-CZ" sz="1800" dirty="0">
                <a:solidFill>
                  <a:schemeClr val="tx1"/>
                </a:solidFill>
              </a:rPr>
            </a:br>
            <a:br>
              <a:rPr lang="cs-CZ" sz="1800" dirty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Fragment cyklu wierszy Jaroslava Seiferta </a:t>
            </a:r>
            <a:r>
              <a:rPr lang="cs-CZ" sz="2000" b="1" i="1" dirty="0">
                <a:solidFill>
                  <a:schemeClr val="accent1">
                    <a:lumMod val="50000"/>
                  </a:schemeClr>
                </a:solidFill>
              </a:rPr>
              <a:t>Píseň o Viktorce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(1949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Ty, </a:t>
            </a:r>
            <a:r>
              <a:rPr lang="pl-PL" sz="2000" dirty="0" err="1">
                <a:solidFill>
                  <a:schemeClr val="tx1"/>
                </a:solidFill>
              </a:rPr>
              <a:t>lásko</a:t>
            </a:r>
            <a:r>
              <a:rPr lang="pl-PL" sz="2000" dirty="0">
                <a:solidFill>
                  <a:schemeClr val="tx1"/>
                </a:solidFill>
              </a:rPr>
              <a:t>, </a:t>
            </a:r>
            <a:r>
              <a:rPr lang="pl-PL" sz="2000" dirty="0" err="1">
                <a:solidFill>
                  <a:schemeClr val="tx1"/>
                </a:solidFill>
              </a:rPr>
              <a:t>pozdravena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buď</a:t>
            </a:r>
            <a:r>
              <a:rPr lang="pl-PL" sz="2000" dirty="0">
                <a:solidFill>
                  <a:schemeClr val="tx1"/>
                </a:solidFill>
              </a:rPr>
              <a:t>,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 err="1">
                <a:solidFill>
                  <a:schemeClr val="tx1"/>
                </a:solidFill>
              </a:rPr>
              <a:t>buď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věčná</a:t>
            </a:r>
            <a:r>
              <a:rPr lang="pl-PL" sz="2000" dirty="0">
                <a:solidFill>
                  <a:schemeClr val="tx1"/>
                </a:solidFill>
              </a:rPr>
              <a:t>, </a:t>
            </a:r>
            <a:r>
              <a:rPr lang="pl-PL" sz="2000" dirty="0" err="1">
                <a:solidFill>
                  <a:schemeClr val="tx1"/>
                </a:solidFill>
              </a:rPr>
              <a:t>skutečností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jsi</a:t>
            </a:r>
            <a:r>
              <a:rPr lang="pl-PL" sz="2000" dirty="0">
                <a:solidFill>
                  <a:schemeClr val="tx1"/>
                </a:solidFill>
              </a:rPr>
              <a:t>-li.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A </a:t>
            </a:r>
            <a:r>
              <a:rPr lang="pl-PL" sz="2000" dirty="0" err="1">
                <a:solidFill>
                  <a:schemeClr val="tx1"/>
                </a:solidFill>
              </a:rPr>
              <a:t>jsi</a:t>
            </a:r>
            <a:r>
              <a:rPr lang="pl-PL" sz="2000" dirty="0">
                <a:solidFill>
                  <a:schemeClr val="tx1"/>
                </a:solidFill>
              </a:rPr>
              <a:t>-li snem, jen </a:t>
            </a:r>
            <a:r>
              <a:rPr lang="pl-PL" sz="2000" dirty="0" err="1">
                <a:solidFill>
                  <a:schemeClr val="tx1"/>
                </a:solidFill>
              </a:rPr>
              <a:t>neprobuď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 err="1">
                <a:solidFill>
                  <a:schemeClr val="tx1"/>
                </a:solidFill>
              </a:rPr>
              <a:t>mé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oči</a:t>
            </a:r>
            <a:r>
              <a:rPr lang="pl-PL" sz="2000" dirty="0">
                <a:solidFill>
                  <a:schemeClr val="tx1"/>
                </a:solidFill>
              </a:rPr>
              <a:t>, i </a:t>
            </a:r>
            <a:r>
              <a:rPr lang="pl-PL" sz="2000" dirty="0" err="1">
                <a:solidFill>
                  <a:schemeClr val="tx1"/>
                </a:solidFill>
              </a:rPr>
              <a:t>když</a:t>
            </a:r>
            <a:r>
              <a:rPr lang="pl-PL" sz="2000" dirty="0">
                <a:solidFill>
                  <a:schemeClr val="tx1"/>
                </a:solidFill>
              </a:rPr>
              <a:t> den je </a:t>
            </a:r>
            <a:r>
              <a:rPr lang="pl-PL" sz="2000" dirty="0" err="1">
                <a:solidFill>
                  <a:schemeClr val="tx1"/>
                </a:solidFill>
              </a:rPr>
              <a:t>bílý</a:t>
            </a:r>
            <a:r>
              <a:rPr lang="pl-PL" sz="2000" dirty="0">
                <a:solidFill>
                  <a:schemeClr val="tx1"/>
                </a:solidFill>
              </a:rPr>
              <a:t>. 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 err="1"/>
              <a:t>Člověk</a:t>
            </a:r>
            <a:r>
              <a:rPr lang="pl-PL" sz="2000" dirty="0"/>
              <a:t> je </a:t>
            </a:r>
            <a:r>
              <a:rPr lang="pl-PL" sz="2000" dirty="0" err="1"/>
              <a:t>šťasten</a:t>
            </a:r>
            <a:r>
              <a:rPr lang="pl-PL" sz="2000" dirty="0"/>
              <a:t>, </a:t>
            </a:r>
            <a:r>
              <a:rPr lang="pl-PL" sz="2000" dirty="0" err="1">
                <a:solidFill>
                  <a:schemeClr val="tx1"/>
                </a:solidFill>
              </a:rPr>
              <a:t>třeba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šílí</a:t>
            </a:r>
            <a:r>
              <a:rPr lang="pl-PL" sz="2000" dirty="0">
                <a:solidFill>
                  <a:schemeClr val="tx1"/>
                </a:solidFill>
              </a:rPr>
              <a:t>,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ty, </a:t>
            </a:r>
            <a:r>
              <a:rPr lang="pl-PL" sz="2000" dirty="0" err="1">
                <a:solidFill>
                  <a:schemeClr val="tx1"/>
                </a:solidFill>
              </a:rPr>
              <a:t>lásko</a:t>
            </a:r>
            <a:r>
              <a:rPr lang="pl-PL" sz="2000" dirty="0">
                <a:solidFill>
                  <a:schemeClr val="tx1"/>
                </a:solidFill>
              </a:rPr>
              <a:t>, </a:t>
            </a:r>
            <a:r>
              <a:rPr lang="pl-PL" sz="2000" dirty="0" err="1">
                <a:solidFill>
                  <a:schemeClr val="tx1"/>
                </a:solidFill>
              </a:rPr>
              <a:t>pozdravena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buď</a:t>
            </a:r>
            <a:r>
              <a:rPr lang="pl-PL" sz="2000" dirty="0">
                <a:solidFill>
                  <a:schemeClr val="tx1"/>
                </a:solidFill>
              </a:rPr>
              <a:t>!</a:t>
            </a:r>
            <a:br>
              <a:rPr lang="pl-PL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1600" dirty="0">
                <a:solidFill>
                  <a:schemeClr val="tx1"/>
                </a:solidFill>
              </a:rPr>
            </a:br>
            <a:br>
              <a:rPr lang="cs-CZ" sz="1600" dirty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8D4C83-DC09-43D6-A2CD-7104B5CD4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2447925"/>
            <a:ext cx="7247486" cy="4319538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62500" lnSpcReduction="20000"/>
          </a:bodyPr>
          <a:lstStyle/>
          <a:p>
            <a:pPr lvl="1"/>
            <a:r>
              <a:rPr lang="cs-CZ" sz="2400" dirty="0">
                <a:solidFill>
                  <a:schemeClr val="bg1"/>
                </a:solidFill>
              </a:rPr>
              <a:t>Aktualnie największe zainteresowabie (i niepokój badaczy) budzi postać Viktorki, we wcześniejszych interpretacjach traktowana jako „romantyczny ozdobnik“ ubarwiający i uniezwyklający idylliczny i pozbawiony dramatycznych wydarzeń tok narracji (takie stanowisko zajmował na przykład niezwykle wpływowy krytyk,  F. X. Šalda</a:t>
            </a:r>
            <a:r>
              <a:rPr lang="pl-PL" sz="2400" dirty="0">
                <a:solidFill>
                  <a:schemeClr val="bg1"/>
                </a:solidFill>
              </a:rPr>
              <a:t>).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Václav </a:t>
            </a:r>
            <a:r>
              <a:rPr lang="pl-PL" sz="2400" dirty="0" err="1">
                <a:solidFill>
                  <a:schemeClr val="bg1"/>
                </a:solidFill>
              </a:rPr>
              <a:t>Černý</a:t>
            </a:r>
            <a:r>
              <a:rPr lang="pl-PL" sz="2400" dirty="0">
                <a:solidFill>
                  <a:schemeClr val="bg1"/>
                </a:solidFill>
              </a:rPr>
              <a:t>  jednak podkreślał, że </a:t>
            </a:r>
            <a:r>
              <a:rPr lang="pl-PL" sz="2400" i="1" dirty="0" err="1">
                <a:solidFill>
                  <a:schemeClr val="bg1"/>
                </a:solidFill>
              </a:rPr>
              <a:t>Viktorku</a:t>
            </a:r>
            <a:r>
              <a:rPr lang="pl-PL" sz="2400" i="1" dirty="0">
                <a:solidFill>
                  <a:schemeClr val="bg1"/>
                </a:solidFill>
              </a:rPr>
              <a:t> </a:t>
            </a:r>
            <a:r>
              <a:rPr lang="pl-PL" sz="2400" i="1" dirty="0" err="1">
                <a:solidFill>
                  <a:schemeClr val="bg1"/>
                </a:solidFill>
              </a:rPr>
              <a:t>není</a:t>
            </a:r>
            <a:r>
              <a:rPr lang="pl-PL" sz="2400" i="1" dirty="0">
                <a:solidFill>
                  <a:schemeClr val="bg1"/>
                </a:solidFill>
              </a:rPr>
              <a:t> </a:t>
            </a:r>
            <a:r>
              <a:rPr lang="pl-PL" sz="2400" i="1" dirty="0" err="1">
                <a:solidFill>
                  <a:schemeClr val="bg1"/>
                </a:solidFill>
              </a:rPr>
              <a:t>možné</a:t>
            </a:r>
            <a:r>
              <a:rPr lang="pl-PL" sz="2400" i="1" dirty="0">
                <a:solidFill>
                  <a:schemeClr val="bg1"/>
                </a:solidFill>
              </a:rPr>
              <a:t> </a:t>
            </a:r>
            <a:r>
              <a:rPr lang="pl-PL" sz="2400" i="1" dirty="0" err="1">
                <a:solidFill>
                  <a:schemeClr val="bg1"/>
                </a:solidFill>
              </a:rPr>
              <a:t>obejít</a:t>
            </a:r>
            <a:r>
              <a:rPr lang="pl-PL" sz="2400" i="1" dirty="0">
                <a:solidFill>
                  <a:schemeClr val="bg1"/>
                </a:solidFill>
              </a:rPr>
              <a:t> […] </a:t>
            </a:r>
            <a:r>
              <a:rPr lang="cs-CZ" sz="2400" i="1" dirty="0">
                <a:solidFill>
                  <a:schemeClr val="bg1"/>
                </a:solidFill>
              </a:rPr>
              <a:t>ve skutečnoisti obsahuje Viktorka </a:t>
            </a:r>
            <a:r>
              <a:rPr lang="cs-CZ" sz="2400" b="1" i="1" dirty="0">
                <a:solidFill>
                  <a:schemeClr val="bg1"/>
                </a:solidFill>
              </a:rPr>
              <a:t>temnotu </a:t>
            </a:r>
            <a:r>
              <a:rPr lang="cs-CZ" sz="2400" i="1" dirty="0">
                <a:solidFill>
                  <a:schemeClr val="bg1"/>
                </a:solidFill>
              </a:rPr>
              <a:t>jasné Němcové, </a:t>
            </a:r>
            <a:r>
              <a:rPr lang="cs-CZ" sz="2400" b="1" i="1" dirty="0">
                <a:solidFill>
                  <a:schemeClr val="bg1"/>
                </a:solidFill>
              </a:rPr>
              <a:t>noc </a:t>
            </a:r>
            <a:r>
              <a:rPr lang="cs-CZ" sz="2400" i="1" dirty="0">
                <a:solidFill>
                  <a:schemeClr val="bg1"/>
                </a:solidFill>
              </a:rPr>
              <a:t>denního světla babiččina (</a:t>
            </a:r>
            <a:r>
              <a:rPr lang="cs-CZ" sz="2400" dirty="0">
                <a:solidFill>
                  <a:schemeClr val="bg1"/>
                </a:solidFill>
              </a:rPr>
              <a:t>„Knížka o Babičce“) i łączył te postać z romantyczną „nocą metaficzną“ – sferą nieposkromionych emocji i szaleństwa, ale też poznania wszelkich tajemnic. Dziś uważa się, że za pośrednictwem historii Viktorki Němcová </a:t>
            </a:r>
            <a:r>
              <a:rPr lang="pl-PL" sz="2400" dirty="0">
                <a:solidFill>
                  <a:schemeClr val="bg1"/>
                </a:solidFill>
              </a:rPr>
              <a:t>zaprezentowała swoją „prywatną” i w swoim czasie przełamującą społeczne tabu i konwenanse koncepcją miłości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Nie wolno też zapoiminać o toposie </a:t>
            </a:r>
            <a:r>
              <a:rPr lang="pl-PL" sz="2400" i="1" dirty="0">
                <a:solidFill>
                  <a:schemeClr val="bg1"/>
                </a:solidFill>
              </a:rPr>
              <a:t>Et in </a:t>
            </a:r>
            <a:r>
              <a:rPr lang="pl-PL" sz="2400" i="1" dirty="0" err="1">
                <a:solidFill>
                  <a:schemeClr val="bg1"/>
                </a:solidFill>
              </a:rPr>
              <a:t>Arcadia</a:t>
            </a:r>
            <a:r>
              <a:rPr lang="pl-PL" sz="2400" i="1" dirty="0">
                <a:solidFill>
                  <a:schemeClr val="bg1"/>
                </a:solidFill>
              </a:rPr>
              <a:t> ego  </a:t>
            </a:r>
            <a:r>
              <a:rPr lang="pl-PL" sz="2400" dirty="0">
                <a:solidFill>
                  <a:schemeClr val="bg1"/>
                </a:solidFill>
              </a:rPr>
              <a:t>(i ja – śmierć – jestem w Arkadii), który od XVII wieku podaje w wątpliwość bezproblemowy charakter życia w arkadyjskim świecie.</a:t>
            </a:r>
          </a:p>
          <a:p>
            <a:endParaRPr lang="cs-CZ" sz="1500" dirty="0">
              <a:solidFill>
                <a:schemeClr val="bg1"/>
              </a:solidFill>
            </a:endParaRPr>
          </a:p>
          <a:p>
            <a:r>
              <a:rPr lang="cs-CZ" sz="1500" dirty="0">
                <a:solidFill>
                  <a:schemeClr val="bg1"/>
                </a:solidFill>
              </a:rPr>
              <a:t>Litografie ilustruj</a:t>
            </a:r>
            <a:r>
              <a:rPr lang="pl-PL" sz="1500" dirty="0" err="1">
                <a:solidFill>
                  <a:schemeClr val="bg1"/>
                </a:solidFill>
              </a:rPr>
              <a:t>ące</a:t>
            </a:r>
            <a:r>
              <a:rPr lang="pl-PL" sz="1500" dirty="0">
                <a:solidFill>
                  <a:schemeClr val="bg1"/>
                </a:solidFill>
              </a:rPr>
              <a:t> </a:t>
            </a:r>
            <a:r>
              <a:rPr lang="cs-CZ" sz="1500" i="1" dirty="0">
                <a:solidFill>
                  <a:schemeClr val="bg1"/>
                </a:solidFill>
              </a:rPr>
              <a:t>Píseň o Viktorce</a:t>
            </a:r>
            <a:r>
              <a:rPr lang="cs-CZ" sz="1500" dirty="0">
                <a:solidFill>
                  <a:schemeClr val="bg1"/>
                </a:solidFill>
              </a:rPr>
              <a:t> Pavel Šimon oraz Ciril Bouda, kadr z filmu </a:t>
            </a:r>
            <a:r>
              <a:rPr lang="cs-CZ" sz="1500" i="1" dirty="0">
                <a:solidFill>
                  <a:schemeClr val="bg1"/>
                </a:solidFill>
              </a:rPr>
              <a:t>Babička </a:t>
            </a:r>
            <a:r>
              <a:rPr lang="cs-CZ" sz="1500" dirty="0">
                <a:solidFill>
                  <a:schemeClr val="bg1"/>
                </a:solidFill>
              </a:rPr>
              <a:t>1940, w roli Viktorki Jiřina Štěpničková</a:t>
            </a:r>
          </a:p>
          <a:p>
            <a:r>
              <a:rPr lang="cs-CZ" sz="1500" dirty="0">
                <a:solidFill>
                  <a:schemeClr val="bg1"/>
                </a:solidFill>
              </a:rPr>
              <a:t>Obraz Guercino </a:t>
            </a:r>
            <a:r>
              <a:rPr lang="cs-CZ" sz="1500" i="1" dirty="0">
                <a:solidFill>
                  <a:schemeClr val="bg1"/>
                </a:solidFill>
              </a:rPr>
              <a:t>Et in Arcadia ego </a:t>
            </a:r>
            <a:r>
              <a:rPr lang="cs-CZ" sz="1500" dirty="0">
                <a:solidFill>
                  <a:schemeClr val="bg1"/>
                </a:solidFill>
              </a:rPr>
              <a:t>(1638-1640)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woda, siedzi, zdjęcie, przód&#10;&#10;Opis wygenerowany automatycznie">
            <a:extLst>
              <a:ext uri="{FF2B5EF4-FFF2-40B4-BE49-F238E27FC236}">
                <a16:creationId xmlns:a16="http://schemas.microsoft.com/office/drawing/2014/main" id="{9CE83642-DD06-4ED0-A1FC-C543CF464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r="-1" b="5744"/>
          <a:stretch/>
        </p:blipFill>
        <p:spPr>
          <a:xfrm>
            <a:off x="7627244" y="691474"/>
            <a:ext cx="1752864" cy="2624666"/>
          </a:xfrm>
          <a:prstGeom prst="rect">
            <a:avLst/>
          </a:prstGeom>
        </p:spPr>
      </p:pic>
      <p:pic>
        <p:nvPicPr>
          <p:cNvPr id="15" name="Obraz 14" descr="Obraz zawierający zdjęcie&#10;&#10;Opis wygenerowany automatycznie">
            <a:extLst>
              <a:ext uri="{FF2B5EF4-FFF2-40B4-BE49-F238E27FC236}">
                <a16:creationId xmlns:a16="http://schemas.microsoft.com/office/drawing/2014/main" id="{C35BCADF-B254-462D-8D2A-DE4C5D904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69" y="160707"/>
            <a:ext cx="1843100" cy="1843100"/>
          </a:xfrm>
          <a:prstGeom prst="rect">
            <a:avLst/>
          </a:prstGeom>
        </p:spPr>
      </p:pic>
      <p:pic>
        <p:nvPicPr>
          <p:cNvPr id="8" name="Obraz 7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BCC1C97F-A620-4927-AABA-A3199F8E2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44" y="3600097"/>
            <a:ext cx="1633854" cy="2624666"/>
          </a:xfrm>
          <a:prstGeom prst="rect">
            <a:avLst/>
          </a:prstGeom>
        </p:spPr>
      </p:pic>
      <p:pic>
        <p:nvPicPr>
          <p:cNvPr id="17" name="Obraz 16" descr="Obraz zawierający zewnętrzne, osoba, trawa, kobieta&#10;&#10;Opis wygenerowany automatycznie">
            <a:extLst>
              <a:ext uri="{FF2B5EF4-FFF2-40B4-BE49-F238E27FC236}">
                <a16:creationId xmlns:a16="http://schemas.microsoft.com/office/drawing/2014/main" id="{DEE4B4FF-C41E-489C-8AC4-EF9AB75BD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01" y="2268097"/>
            <a:ext cx="2368001" cy="1332000"/>
          </a:xfrm>
          <a:prstGeom prst="rect">
            <a:avLst/>
          </a:prstGeom>
        </p:spPr>
      </p:pic>
      <p:pic>
        <p:nvPicPr>
          <p:cNvPr id="4" name="Obraz 3" descr="Obraz zawierający woda, zdjęcie, stojące, osoby&#10;&#10;Opis wygenerowany automatycznie">
            <a:extLst>
              <a:ext uri="{FF2B5EF4-FFF2-40B4-BE49-F238E27FC236}">
                <a16:creationId xmlns:a16="http://schemas.microsoft.com/office/drawing/2014/main" id="{E95583BD-F3F3-4C12-A49C-0260EA140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64" y="4001406"/>
            <a:ext cx="2531571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3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186DE0-50E6-4CD0-98AF-F482F629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966" y="-1"/>
            <a:ext cx="6037861" cy="1990726"/>
          </a:xfrm>
        </p:spPr>
        <p:txBody>
          <a:bodyPr>
            <a:normAutofit fontScale="90000"/>
          </a:bodyPr>
          <a:lstStyle/>
          <a:p>
            <a:br>
              <a:rPr lang="pl-PL" sz="1000" b="1" dirty="0">
                <a:solidFill>
                  <a:srgbClr val="FFFFFF"/>
                </a:solidFill>
              </a:rPr>
            </a:br>
            <a:br>
              <a:rPr lang="pl-PL" sz="1000" b="1" dirty="0">
                <a:solidFill>
                  <a:srgbClr val="FFFFFF"/>
                </a:solidFill>
              </a:rPr>
            </a:b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Karel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</a:rPr>
              <a:t>Jaromír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</a:rPr>
              <a:t>Erben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b="1" dirty="0">
                <a:solidFill>
                  <a:srgbClr val="FFFFFF"/>
                </a:solidFill>
              </a:rPr>
              <a:t>(1811-1870)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r>
              <a:rPr lang="pl-PL" sz="2000" b="1" dirty="0">
                <a:solidFill>
                  <a:srgbClr val="FFFFFF"/>
                </a:solidFill>
              </a:rPr>
              <a:t>- poeta, zbieracz  i edytor tekstów folklorystycznych (przede wszystkim pieśni epickich, legend i podań), badacz mitycznych tradycji słowiańskich</a:t>
            </a:r>
            <a:br>
              <a:rPr lang="pl-PL" sz="2000" b="1" dirty="0">
                <a:solidFill>
                  <a:srgbClr val="FFFFFF"/>
                </a:solidFill>
              </a:rPr>
            </a:br>
            <a:br>
              <a:rPr lang="pl-PL" sz="2000" b="1" dirty="0">
                <a:solidFill>
                  <a:srgbClr val="FFFFFF"/>
                </a:solidFill>
              </a:rPr>
            </a:br>
            <a:r>
              <a:rPr lang="pl-PL" sz="1000" b="1" dirty="0">
                <a:solidFill>
                  <a:srgbClr val="FFFFFF"/>
                </a:solidFill>
              </a:rPr>
              <a:t>K. J. </a:t>
            </a:r>
            <a:r>
              <a:rPr lang="pl-PL" sz="1000" b="1" dirty="0" err="1">
                <a:solidFill>
                  <a:srgbClr val="FFFFFF"/>
                </a:solidFill>
              </a:rPr>
              <a:t>Erben</a:t>
            </a:r>
            <a:r>
              <a:rPr lang="pl-PL" sz="1000" b="1" dirty="0">
                <a:solidFill>
                  <a:srgbClr val="FFFFFF"/>
                </a:solidFill>
              </a:rPr>
              <a:t> </a:t>
            </a:r>
            <a:r>
              <a:rPr lang="pl-PL" sz="1000" b="1" i="1" dirty="0" err="1">
                <a:solidFill>
                  <a:srgbClr val="FFFFFF"/>
                </a:solidFill>
              </a:rPr>
              <a:t>Vlčice</a:t>
            </a:r>
            <a:r>
              <a:rPr lang="pl-PL" sz="1000" b="1" dirty="0">
                <a:solidFill>
                  <a:srgbClr val="FFFFFF"/>
                </a:solidFill>
              </a:rPr>
              <a:t>:</a:t>
            </a:r>
            <a:br>
              <a:rPr lang="pl-PL" sz="1000" b="1" dirty="0">
                <a:solidFill>
                  <a:srgbClr val="FFFFFF"/>
                </a:solidFill>
              </a:rPr>
            </a:br>
            <a:r>
              <a:rPr lang="pl-PL" sz="1000" dirty="0">
                <a:solidFill>
                  <a:srgbClr val="FFFFFF"/>
                </a:solidFill>
                <a:hlinkClick r:id="rId2"/>
              </a:rPr>
              <a:t>https://www.youtube.com/watch?v=7tqtwklxDco</a:t>
            </a:r>
            <a:br>
              <a:rPr lang="pl-PL" sz="1000" dirty="0">
                <a:solidFill>
                  <a:srgbClr val="FFFFFF"/>
                </a:solidFill>
              </a:rPr>
            </a:br>
            <a:br>
              <a:rPr lang="pl-PL" sz="1000" dirty="0">
                <a:solidFill>
                  <a:srgbClr val="FFFFFF"/>
                </a:solidFill>
              </a:rPr>
            </a:br>
            <a:endParaRPr lang="pl-PL" sz="1000" dirty="0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7FFB90-E637-480F-B6A3-0A9ADAF8C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828800"/>
            <a:ext cx="6827567" cy="50292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400" b="1" dirty="0">
                <a:solidFill>
                  <a:srgbClr val="FFFFFF"/>
                </a:solidFill>
              </a:rPr>
              <a:t>Opublikował: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400" b="1" dirty="0">
                <a:solidFill>
                  <a:srgbClr val="FFFFFF"/>
                </a:solidFill>
              </a:rPr>
              <a:t>Teksty literackie:</a:t>
            </a:r>
          </a:p>
          <a:p>
            <a:pPr>
              <a:lnSpc>
                <a:spcPct val="90000"/>
              </a:lnSpc>
            </a:pPr>
            <a:r>
              <a:rPr lang="pl-PL" sz="1400" b="1" i="1" dirty="0">
                <a:solidFill>
                  <a:srgbClr val="FFFFFF"/>
                </a:solidFill>
              </a:rPr>
              <a:t>- </a:t>
            </a:r>
            <a:r>
              <a:rPr lang="pl-PL" sz="1400" b="1" i="1" dirty="0" err="1">
                <a:solidFill>
                  <a:srgbClr val="FFFFFF"/>
                </a:solidFill>
              </a:rPr>
              <a:t>Písně</a:t>
            </a:r>
            <a:r>
              <a:rPr lang="pl-PL" sz="1400" b="1" i="1" dirty="0">
                <a:solidFill>
                  <a:srgbClr val="FFFFFF"/>
                </a:solidFill>
              </a:rPr>
              <a:t> </a:t>
            </a:r>
            <a:r>
              <a:rPr lang="pl-PL" sz="1400" b="1" i="1" dirty="0" err="1">
                <a:solidFill>
                  <a:srgbClr val="FFFFFF"/>
                </a:solidFill>
              </a:rPr>
              <a:t>národní</a:t>
            </a:r>
            <a:r>
              <a:rPr lang="pl-PL" sz="1400" b="1" i="1" dirty="0">
                <a:solidFill>
                  <a:srgbClr val="FFFFFF"/>
                </a:solidFill>
              </a:rPr>
              <a:t> v </a:t>
            </a:r>
            <a:r>
              <a:rPr lang="pl-PL" sz="1400" b="1" i="1" dirty="0" err="1">
                <a:solidFill>
                  <a:srgbClr val="FFFFFF"/>
                </a:solidFill>
              </a:rPr>
              <a:t>Čechách</a:t>
            </a:r>
            <a:r>
              <a:rPr lang="pl-PL" sz="1400" b="1" i="1" dirty="0">
                <a:solidFill>
                  <a:srgbClr val="FFFFFF"/>
                </a:solidFill>
              </a:rPr>
              <a:t> </a:t>
            </a:r>
            <a:r>
              <a:rPr lang="pl-PL" sz="1400" b="1" dirty="0">
                <a:solidFill>
                  <a:srgbClr val="FFFFFF"/>
                </a:solidFill>
              </a:rPr>
              <a:t>(1842-1845)</a:t>
            </a:r>
          </a:p>
          <a:p>
            <a:pPr>
              <a:lnSpc>
                <a:spcPct val="90000"/>
              </a:lnSpc>
            </a:pPr>
            <a:r>
              <a:rPr lang="pl-PL" sz="1400" b="1" dirty="0">
                <a:solidFill>
                  <a:srgbClr val="FFFFFF"/>
                </a:solidFill>
              </a:rPr>
              <a:t>- </a:t>
            </a:r>
            <a:r>
              <a:rPr lang="pl-PL" sz="1400" b="1" i="1" dirty="0" err="1">
                <a:solidFill>
                  <a:srgbClr val="FFFFFF"/>
                </a:solidFill>
              </a:rPr>
              <a:t>Prostonárodní</a:t>
            </a:r>
            <a:r>
              <a:rPr lang="pl-PL" sz="1400" b="1" i="1" dirty="0">
                <a:solidFill>
                  <a:srgbClr val="FFFFFF"/>
                </a:solidFill>
              </a:rPr>
              <a:t> </a:t>
            </a:r>
            <a:r>
              <a:rPr lang="pl-PL" sz="1400" b="1" i="1" dirty="0" err="1">
                <a:solidFill>
                  <a:srgbClr val="FFFFFF"/>
                </a:solidFill>
              </a:rPr>
              <a:t>české</a:t>
            </a:r>
            <a:r>
              <a:rPr lang="pl-PL" sz="1400" b="1" i="1" dirty="0">
                <a:solidFill>
                  <a:srgbClr val="FFFFFF"/>
                </a:solidFill>
              </a:rPr>
              <a:t> </a:t>
            </a:r>
            <a:r>
              <a:rPr lang="pl-PL" sz="1400" b="1" i="1" dirty="0" err="1">
                <a:solidFill>
                  <a:srgbClr val="FFFFFF"/>
                </a:solidFill>
              </a:rPr>
              <a:t>písně</a:t>
            </a:r>
            <a:r>
              <a:rPr lang="pl-PL" sz="1400" b="1" i="1" dirty="0">
                <a:solidFill>
                  <a:srgbClr val="FFFFFF"/>
                </a:solidFill>
              </a:rPr>
              <a:t> a </a:t>
            </a:r>
            <a:r>
              <a:rPr lang="pl-PL" sz="1400" b="1" i="1" dirty="0" err="1">
                <a:solidFill>
                  <a:srgbClr val="FFFFFF"/>
                </a:solidFill>
              </a:rPr>
              <a:t>říkadla</a:t>
            </a:r>
            <a:r>
              <a:rPr lang="pl-PL" sz="1400" b="1" i="1" dirty="0">
                <a:solidFill>
                  <a:srgbClr val="FFFFFF"/>
                </a:solidFill>
              </a:rPr>
              <a:t> </a:t>
            </a:r>
            <a:r>
              <a:rPr lang="pl-PL" sz="1400" b="1" dirty="0">
                <a:solidFill>
                  <a:srgbClr val="FFFFFF"/>
                </a:solidFill>
              </a:rPr>
              <a:t>(1864)</a:t>
            </a:r>
          </a:p>
          <a:p>
            <a:pPr>
              <a:lnSpc>
                <a:spcPct val="90000"/>
              </a:lnSpc>
            </a:pPr>
            <a:r>
              <a:rPr lang="pl-PL" sz="1400" b="1" dirty="0">
                <a:solidFill>
                  <a:srgbClr val="FFFFFF"/>
                </a:solidFill>
              </a:rPr>
              <a:t>- </a:t>
            </a:r>
            <a:r>
              <a:rPr lang="cs-CZ" sz="1400" b="1" i="1" dirty="0">
                <a:solidFill>
                  <a:srgbClr val="FFFFFF"/>
                </a:solidFill>
              </a:rPr>
              <a:t>Vybrané báje a pověsti národní </a:t>
            </a:r>
            <a:r>
              <a:rPr lang="cs-CZ" sz="1400" b="1" i="1" dirty="0">
                <a:solidFill>
                  <a:schemeClr val="accent1">
                    <a:lumMod val="50000"/>
                  </a:schemeClr>
                </a:solidFill>
              </a:rPr>
              <a:t>jiných větví slovanských 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dirty="0">
                <a:solidFill>
                  <a:srgbClr val="FFFFFF"/>
                </a:solidFill>
              </a:rPr>
              <a:t>(1869)</a:t>
            </a:r>
          </a:p>
          <a:p>
            <a:pPr>
              <a:lnSpc>
                <a:spcPct val="90000"/>
              </a:lnSpc>
            </a:pPr>
            <a:r>
              <a:rPr lang="pl-PL" sz="1400" b="1" dirty="0">
                <a:solidFill>
                  <a:srgbClr val="FFFFFF"/>
                </a:solidFill>
              </a:rPr>
              <a:t>- </a:t>
            </a:r>
            <a:r>
              <a:rPr lang="pl-PL" sz="1400" b="1" i="1" dirty="0" err="1">
                <a:solidFill>
                  <a:srgbClr val="FFFFFF"/>
                </a:solidFill>
              </a:rPr>
              <a:t>České</a:t>
            </a:r>
            <a:r>
              <a:rPr lang="pl-PL" sz="1400" b="1" i="1" dirty="0">
                <a:solidFill>
                  <a:srgbClr val="FFFFFF"/>
                </a:solidFill>
              </a:rPr>
              <a:t> </a:t>
            </a:r>
            <a:r>
              <a:rPr lang="pl-PL" sz="1400" b="1" i="1" dirty="0" err="1">
                <a:solidFill>
                  <a:srgbClr val="FFFFFF"/>
                </a:solidFill>
              </a:rPr>
              <a:t>pohádky</a:t>
            </a:r>
            <a:r>
              <a:rPr lang="pl-PL" sz="1400" b="1" i="1" dirty="0">
                <a:solidFill>
                  <a:srgbClr val="FFFFFF"/>
                </a:solidFill>
              </a:rPr>
              <a:t> </a:t>
            </a:r>
            <a:r>
              <a:rPr lang="pl-PL" sz="1400" b="1" dirty="0">
                <a:solidFill>
                  <a:srgbClr val="FFFFFF"/>
                </a:solidFill>
              </a:rPr>
              <a:t>(dzieło autorskie, tzn. stanowiące narracyjną parafrazę a nie jedynie zapis  tekstów folklorystycznych; </a:t>
            </a:r>
          </a:p>
          <a:p>
            <a:pPr>
              <a:lnSpc>
                <a:spcPct val="90000"/>
              </a:lnSpc>
            </a:pPr>
            <a:r>
              <a:rPr lang="pl-PL" sz="1400" b="1" dirty="0">
                <a:solidFill>
                  <a:srgbClr val="FFFFFF"/>
                </a:solidFill>
              </a:rPr>
              <a:t>   wydane pośmiertnie przez V</a:t>
            </a:r>
            <a:r>
              <a:rPr lang="cs-CZ" sz="1400" b="1" dirty="0">
                <a:solidFill>
                  <a:srgbClr val="FFFFFF"/>
                </a:solidFill>
              </a:rPr>
              <a:t>áclava Tille w 1905 roku</a:t>
            </a:r>
            <a:r>
              <a:rPr lang="pl-PL" sz="1400" b="1" dirty="0">
                <a:solidFill>
                  <a:srgbClr val="FFFFFF"/>
                </a:solidFill>
              </a:rPr>
              <a:t>) </a:t>
            </a:r>
          </a:p>
          <a:p>
            <a:pPr>
              <a:lnSpc>
                <a:spcPct val="90000"/>
              </a:lnSpc>
            </a:pPr>
            <a:r>
              <a:rPr lang="pl-PL" sz="1400" b="1" dirty="0">
                <a:solidFill>
                  <a:srgbClr val="FFFFFF"/>
                </a:solidFill>
              </a:rPr>
              <a:t>Prace mitograficzne: </a:t>
            </a:r>
          </a:p>
          <a:p>
            <a:pPr>
              <a:lnSpc>
                <a:spcPct val="90000"/>
              </a:lnSpc>
            </a:pPr>
            <a:r>
              <a:rPr lang="pl-PL" sz="1400" b="1" dirty="0">
                <a:solidFill>
                  <a:srgbClr val="FFFFFF"/>
                </a:solidFill>
              </a:rPr>
              <a:t>- </a:t>
            </a:r>
            <a:r>
              <a:rPr lang="cs-CZ" sz="1400" b="1" i="1" dirty="0">
                <a:solidFill>
                  <a:schemeClr val="accent1">
                    <a:lumMod val="50000"/>
                  </a:schemeClr>
                </a:solidFill>
              </a:rPr>
              <a:t>Vidy čili sudice. Příspěvek k slovanskému bájesloví</a:t>
            </a:r>
          </a:p>
          <a:p>
            <a:pPr>
              <a:lnSpc>
                <a:spcPct val="90000"/>
              </a:lnSpc>
            </a:pPr>
            <a:r>
              <a:rPr lang="pl-PL" sz="14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Obětování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zemi</a:t>
            </a:r>
            <a:endParaRPr lang="pl-PL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Jména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měsíců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slovanská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vůbec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česká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zvláště</a:t>
            </a:r>
            <a:endParaRPr lang="pl-PL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- O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dvojici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trojici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v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bájesloví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slovanské</a:t>
            </a:r>
            <a:endParaRPr lang="pl-PL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Báje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slovanská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o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stvoření</a:t>
            </a:r>
            <a:r>
              <a:rPr lang="pl-PL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400" b="1" i="1" dirty="0" err="1">
                <a:solidFill>
                  <a:schemeClr val="accent1">
                    <a:lumMod val="50000"/>
                  </a:schemeClr>
                </a:solidFill>
              </a:rPr>
              <a:t>světa</a:t>
            </a:r>
            <a:endParaRPr lang="pl-PL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pl-PL" sz="500" b="1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500" b="1" i="1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pl-PL" sz="500" dirty="0">
              <a:solidFill>
                <a:srgbClr val="FFFFFF"/>
              </a:solidFill>
            </a:endParaRPr>
          </a:p>
        </p:txBody>
      </p:sp>
      <p:pic>
        <p:nvPicPr>
          <p:cNvPr id="4" name="Obraz 3" descr="Obraz zawierający dywanik&#10;&#10;Opis wygenerowany automatycznie">
            <a:extLst>
              <a:ext uri="{FF2B5EF4-FFF2-40B4-BE49-F238E27FC236}">
                <a16:creationId xmlns:a16="http://schemas.microsoft.com/office/drawing/2014/main" id="{045E1770-5310-4B3B-8A93-A4A23DC5B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"/>
          <a:stretch/>
        </p:blipFill>
        <p:spPr>
          <a:xfrm>
            <a:off x="8153560" y="336875"/>
            <a:ext cx="1185531" cy="1775153"/>
          </a:xfrm>
          <a:prstGeom prst="rect">
            <a:avLst/>
          </a:prstGeom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FC1AF67C-4D65-4F8F-BB22-85DD9C2F2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95" y="2493003"/>
            <a:ext cx="1334441" cy="1886137"/>
          </a:xfrm>
          <a:prstGeom prst="rect">
            <a:avLst/>
          </a:prstGeom>
        </p:spPr>
      </p:pic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53470D-3F55-4699-A3F8-5F9D0B8AD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01" y="988542"/>
            <a:ext cx="1784066" cy="2744716"/>
          </a:xfrm>
          <a:prstGeom prst="rect">
            <a:avLst/>
          </a:prstGeom>
        </p:spPr>
      </p:pic>
      <p:pic>
        <p:nvPicPr>
          <p:cNvPr id="12" name="Obraz 11" descr="Obraz zawierający dywanik&#10;&#10;Opis wygenerowany automatycznie">
            <a:extLst>
              <a:ext uri="{FF2B5EF4-FFF2-40B4-BE49-F238E27FC236}">
                <a16:creationId xmlns:a16="http://schemas.microsoft.com/office/drawing/2014/main" id="{82D1AD35-A8EF-476B-8C79-DFDE89332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9" y="113050"/>
            <a:ext cx="1177984" cy="1602700"/>
          </a:xfrm>
          <a:prstGeom prst="rect">
            <a:avLst/>
          </a:prstGeom>
        </p:spPr>
      </p:pic>
      <p:pic>
        <p:nvPicPr>
          <p:cNvPr id="6" name="Obraz 5" descr="Obraz zawierający tekst, osoba, mężczyzna, odzież&#10;&#10;Opis wygenerowany automatycznie">
            <a:extLst>
              <a:ext uri="{FF2B5EF4-FFF2-40B4-BE49-F238E27FC236}">
                <a16:creationId xmlns:a16="http://schemas.microsoft.com/office/drawing/2014/main" id="{CE68557B-E5CC-4263-B0A2-7539B2F8D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53" y="4222081"/>
            <a:ext cx="181615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46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00F046-4025-44A9-8825-B149C8DC8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772" y="228600"/>
            <a:ext cx="5063458" cy="1752600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Nie licząc nielicznych tekstów publikowanych okolicznościowo w czasopismach, </a:t>
            </a:r>
            <a:r>
              <a:rPr lang="pl-PL" sz="2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Erben</a:t>
            </a:r>
            <a:r>
              <a:rPr lang="pl-PL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jest autorem tylko jednego zbioru wierszy – opublikowanego w 1853 roku cyklu 13 ballad </a:t>
            </a:r>
            <a:r>
              <a:rPr lang="pl-PL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Kytice</a:t>
            </a: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pl-PL" sz="1300" b="1" i="1" dirty="0"/>
            </a:br>
            <a:r>
              <a:rPr lang="pl-PL" sz="13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Polednice</a:t>
            </a:r>
            <a:br>
              <a:rPr lang="pl-PL" sz="13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sz="13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https://www.youtube.com/watch?v=3gpp2ZbtH30</a:t>
            </a:r>
            <a:br>
              <a:rPr lang="pl-PL" sz="1300" dirty="0"/>
            </a:br>
            <a:endParaRPr lang="pl-PL" sz="1300" dirty="0"/>
          </a:p>
        </p:txBody>
      </p:sp>
      <p:pic>
        <p:nvPicPr>
          <p:cNvPr id="9" name="Symbol zastępczy zawartości 9" descr="Obraz zawierający tekst, zdjęcie, stare, siedzi&#10;&#10;Opis wygenerowany automatycznie">
            <a:extLst>
              <a:ext uri="{FF2B5EF4-FFF2-40B4-BE49-F238E27FC236}">
                <a16:creationId xmlns:a16="http://schemas.microsoft.com/office/drawing/2014/main" id="{512C691E-5F82-44F2-B3F6-3246EC4F2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85" y="401862"/>
            <a:ext cx="2340610" cy="3217333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270E175C-7764-4F6B-905C-A3C7FA157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3" y="4570358"/>
            <a:ext cx="2703934" cy="198739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9A23B9-866A-47F8-AF99-56C15D9E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05696"/>
            <a:ext cx="6010275" cy="415230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1400" b="1" dirty="0"/>
              <a:t>Ballad ze zbioru </a:t>
            </a:r>
            <a:r>
              <a:rPr lang="cs-CZ" sz="1400" b="1" i="1" dirty="0"/>
              <a:t>Kytice </a:t>
            </a:r>
            <a:r>
              <a:rPr lang="pl-PL" sz="1400" b="1" dirty="0"/>
              <a:t>nie należy traktować w kategoriach „</a:t>
            </a:r>
            <a:r>
              <a:rPr lang="pl-PL" sz="1400" b="1" dirty="0" err="1"/>
              <a:t>ohlasowych</a:t>
            </a:r>
            <a:r>
              <a:rPr lang="pl-PL" sz="1400" b="1" dirty="0"/>
              <a:t>” – stanowią one przykład głęboko przemyślanej i w niewielkim jedynie stopniu poddanej zabiegom stylizacyjnym (ludowy rodowód jest tu jedynie sygnalizowany)  poezji skupionej wokół uniwersalnych zagadnień metafizycznych i antropologicznych.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400" b="1" dirty="0"/>
              <a:t>Poszczególne ballady (i ich zbiór traktowany jako całość) budzą do dziś zainteresowanie badaczy i prowokują do zadawania kolejnych pytań interpretacyjnych.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400" b="1" dirty="0"/>
              <a:t>Wśród owych nadal nierozwiązanych dylematów badawczych istotną rolę odgrywają: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400" b="1" dirty="0"/>
              <a:t>- Kwestia przynależności tekstów do określonej formacji kulturowej (konkretnie: czy </a:t>
            </a:r>
            <a:r>
              <a:rPr lang="pl-PL" sz="1400" b="1" i="1" dirty="0" err="1"/>
              <a:t>Kytice</a:t>
            </a:r>
            <a:r>
              <a:rPr lang="pl-PL" sz="1400" b="1" i="1" dirty="0"/>
              <a:t> </a:t>
            </a:r>
            <a:r>
              <a:rPr lang="pl-PL" sz="1400" b="1" dirty="0"/>
              <a:t>to dzieło romantyczne, klasycystyczne czy biedermeierowskie);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sz="1400" b="1" dirty="0"/>
              <a:t>Relacja między tekstem literackim a naukowymi eksploracjami ich autora (czy </a:t>
            </a:r>
            <a:r>
              <a:rPr lang="pl-PL" sz="1400" b="1" i="1" dirty="0" err="1"/>
              <a:t>Kytice</a:t>
            </a:r>
            <a:r>
              <a:rPr lang="pl-PL" sz="1400" b="1" i="1" dirty="0"/>
              <a:t> </a:t>
            </a:r>
            <a:r>
              <a:rPr lang="pl-PL" sz="1400" b="1" dirty="0"/>
              <a:t>to  autonomiczne dzieło literackie, czy „tylko” wierszowana egzemplifikacja mitologicznych poglądów </a:t>
            </a:r>
            <a:r>
              <a:rPr lang="pl-PL" sz="1400" b="1" dirty="0" err="1"/>
              <a:t>Erbena</a:t>
            </a:r>
            <a:r>
              <a:rPr lang="pl-PL" sz="1400" b="1" dirty="0"/>
              <a:t>, dodatkowo jeszcze wyraźnie uzależnionych od refleksji braci Grimm);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400" b="1" dirty="0"/>
              <a:t>- rola mitycznej kategorii losu w kreowaniu etycznej płaszczyzny przedstawionego świata (a zatem: chrześcijański czy pogański wymiar </a:t>
            </a:r>
            <a:r>
              <a:rPr lang="pl-PL" sz="1400" b="1" dirty="0" err="1"/>
              <a:t>Erbenowskiego</a:t>
            </a:r>
            <a:r>
              <a:rPr lang="pl-PL" sz="1400" b="1" dirty="0"/>
              <a:t> etosu).</a:t>
            </a:r>
          </a:p>
          <a:p>
            <a:pPr marL="0" indent="0">
              <a:lnSpc>
                <a:spcPct val="90000"/>
              </a:lnSpc>
              <a:buNone/>
            </a:pP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241140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7ECF9C-DDC5-4FE1-85B6-F063E214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32" y="286604"/>
            <a:ext cx="6750987" cy="69447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Erben a biedermeier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573221-0447-454D-BAE4-A5ECB678D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54579"/>
            <a:ext cx="7553325" cy="5450971"/>
          </a:xfr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sz="1600" b="1" dirty="0" err="1"/>
              <a:t>Biedermeierovské</a:t>
            </a:r>
            <a:r>
              <a:rPr lang="pl-PL" sz="1600" b="1" dirty="0"/>
              <a:t> </a:t>
            </a:r>
            <a:r>
              <a:rPr lang="pl-PL" sz="1600" b="1" dirty="0" err="1"/>
              <a:t>základny</a:t>
            </a:r>
            <a:r>
              <a:rPr lang="pl-PL" sz="1600" b="1" dirty="0"/>
              <a:t> </a:t>
            </a:r>
            <a:r>
              <a:rPr lang="pl-PL" sz="1600" b="1" dirty="0" err="1"/>
              <a:t>se</a:t>
            </a:r>
            <a:r>
              <a:rPr lang="pl-PL" sz="1600" b="1" dirty="0"/>
              <a:t> ani na </a:t>
            </a:r>
            <a:r>
              <a:rPr lang="pl-PL" sz="1600" b="1" dirty="0" err="1"/>
              <a:t>vrcholu</a:t>
            </a:r>
            <a:r>
              <a:rPr lang="pl-PL" sz="1600" b="1" dirty="0"/>
              <a:t> </a:t>
            </a:r>
            <a:r>
              <a:rPr lang="pl-PL" sz="1600" b="1" dirty="0" err="1"/>
              <a:t>své</a:t>
            </a:r>
            <a:r>
              <a:rPr lang="pl-PL" sz="1600" b="1" dirty="0"/>
              <a:t> </a:t>
            </a:r>
            <a:r>
              <a:rPr lang="pl-PL" sz="1600" b="1" dirty="0" err="1"/>
              <a:t>tvorby</a:t>
            </a:r>
            <a:r>
              <a:rPr lang="pl-PL" sz="1600" b="1" dirty="0"/>
              <a:t> </a:t>
            </a:r>
            <a:r>
              <a:rPr lang="pl-PL" sz="1600" b="1" dirty="0" err="1"/>
              <a:t>nevzdal</a:t>
            </a:r>
            <a:r>
              <a:rPr lang="pl-PL" sz="1600" b="1" dirty="0"/>
              <a:t>, ale </a:t>
            </a:r>
            <a:r>
              <a:rPr lang="pl-PL" sz="1600" b="1" dirty="0" err="1"/>
              <a:t>zpřetrhal</a:t>
            </a:r>
            <a:r>
              <a:rPr lang="pl-PL" sz="1600" b="1" dirty="0"/>
              <a:t> </a:t>
            </a:r>
            <a:r>
              <a:rPr lang="pl-PL" sz="1600" b="1" dirty="0" err="1"/>
              <a:t>těsné</a:t>
            </a:r>
            <a:r>
              <a:rPr lang="pl-PL" sz="1600" b="1" dirty="0"/>
              <a:t> </a:t>
            </a:r>
            <a:r>
              <a:rPr lang="pl-PL" sz="1600" b="1" dirty="0" err="1"/>
              <a:t>svazky</a:t>
            </a:r>
            <a:r>
              <a:rPr lang="pl-PL" sz="1600" b="1" dirty="0"/>
              <a:t> </a:t>
            </a:r>
            <a:r>
              <a:rPr lang="pl-PL" sz="1600" b="1" dirty="0" err="1"/>
              <a:t>se</a:t>
            </a:r>
            <a:r>
              <a:rPr lang="pl-PL" sz="1600" b="1" dirty="0"/>
              <a:t> </a:t>
            </a:r>
            <a:r>
              <a:rPr lang="pl-PL" sz="1600" b="1" dirty="0" err="1"/>
              <a:t>vším</a:t>
            </a:r>
            <a:r>
              <a:rPr lang="pl-PL" sz="1600" b="1" dirty="0"/>
              <a:t>, co </a:t>
            </a:r>
            <a:r>
              <a:rPr lang="pl-PL" sz="1600" b="1" dirty="0" err="1"/>
              <a:t>bylo</a:t>
            </a:r>
            <a:r>
              <a:rPr lang="pl-PL" sz="1600" b="1" dirty="0"/>
              <a:t> </a:t>
            </a:r>
            <a:r>
              <a:rPr lang="pl-PL" sz="1600" b="1" dirty="0" err="1"/>
              <a:t>příliš</a:t>
            </a:r>
            <a:r>
              <a:rPr lang="pl-PL" sz="1600" b="1" dirty="0"/>
              <a:t> </a:t>
            </a:r>
            <a:r>
              <a:rPr lang="pl-PL" sz="1600" b="1" dirty="0" err="1"/>
              <a:t>dobové</a:t>
            </a:r>
            <a:r>
              <a:rPr lang="pl-PL" sz="1600" b="1" dirty="0"/>
              <a:t>. V </a:t>
            </a:r>
            <a:r>
              <a:rPr lang="pl-PL" sz="1600" b="1" dirty="0" err="1"/>
              <a:t>letech</a:t>
            </a:r>
            <a:r>
              <a:rPr lang="pl-PL" sz="1600" b="1" dirty="0"/>
              <a:t> </a:t>
            </a:r>
            <a:r>
              <a:rPr lang="pl-PL" sz="1600" b="1" dirty="0" err="1"/>
              <a:t>své</a:t>
            </a:r>
            <a:r>
              <a:rPr lang="pl-PL" sz="1600" b="1" dirty="0"/>
              <a:t> </a:t>
            </a:r>
            <a:r>
              <a:rPr lang="pl-PL" sz="1600" b="1" dirty="0" err="1"/>
              <a:t>zralosti</a:t>
            </a:r>
            <a:r>
              <a:rPr lang="pl-PL" sz="1600" b="1" dirty="0"/>
              <a:t> </a:t>
            </a:r>
            <a:r>
              <a:rPr lang="pl-PL" sz="1600" b="1" dirty="0" err="1"/>
              <a:t>byl</a:t>
            </a:r>
            <a:r>
              <a:rPr lang="pl-PL" sz="1600" b="1" dirty="0"/>
              <a:t> </a:t>
            </a:r>
            <a:r>
              <a:rPr lang="pl-PL" sz="1600" b="1" dirty="0" err="1"/>
              <a:t>nadčasovým</a:t>
            </a:r>
            <a:r>
              <a:rPr lang="pl-PL" sz="1600" b="1" dirty="0"/>
              <a:t>. </a:t>
            </a:r>
            <a:r>
              <a:rPr lang="pl-PL" sz="1600" b="1" dirty="0" err="1"/>
              <a:t>Nejen</a:t>
            </a:r>
            <a:r>
              <a:rPr lang="pl-PL" sz="1600" b="1" dirty="0"/>
              <a:t> </a:t>
            </a:r>
            <a:r>
              <a:rPr lang="pl-PL" sz="1600" b="1" dirty="0" err="1"/>
              <a:t>ve</a:t>
            </a:r>
            <a:r>
              <a:rPr lang="pl-PL" sz="1600" b="1" dirty="0"/>
              <a:t> </a:t>
            </a:r>
            <a:r>
              <a:rPr lang="pl-PL" sz="1600" b="1" dirty="0" err="1"/>
              <a:t>smyslu</a:t>
            </a:r>
            <a:r>
              <a:rPr lang="pl-PL" sz="1600" b="1" dirty="0"/>
              <a:t> </a:t>
            </a:r>
            <a:r>
              <a:rPr lang="pl-PL" sz="1600" b="1" dirty="0" err="1"/>
              <a:t>básníka</a:t>
            </a:r>
            <a:r>
              <a:rPr lang="pl-PL" sz="1600" b="1" dirty="0"/>
              <a:t> </a:t>
            </a:r>
            <a:r>
              <a:rPr lang="pl-PL" sz="1600" b="1" dirty="0" err="1"/>
              <a:t>věčně</a:t>
            </a:r>
            <a:r>
              <a:rPr lang="pl-PL" sz="1600" b="1" dirty="0"/>
              <a:t> </a:t>
            </a:r>
            <a:r>
              <a:rPr lang="pl-PL" sz="1600" b="1" dirty="0" err="1"/>
              <a:t>živého</a:t>
            </a:r>
            <a:r>
              <a:rPr lang="pl-PL" sz="1600" b="1" dirty="0"/>
              <a:t>, </a:t>
            </a:r>
            <a:r>
              <a:rPr lang="pl-PL" sz="1600" b="1" dirty="0" err="1"/>
              <a:t>nýbrž</a:t>
            </a:r>
            <a:r>
              <a:rPr lang="pl-PL" sz="1600" b="1" dirty="0"/>
              <a:t> i </a:t>
            </a:r>
            <a:r>
              <a:rPr lang="pl-PL" sz="1600" b="1" dirty="0" err="1"/>
              <a:t>ve</a:t>
            </a:r>
            <a:r>
              <a:rPr lang="pl-PL" sz="1600" b="1" dirty="0"/>
              <a:t> </a:t>
            </a:r>
            <a:r>
              <a:rPr lang="pl-PL" sz="1600" b="1" dirty="0" err="1"/>
              <a:t>smyslu</a:t>
            </a:r>
            <a:r>
              <a:rPr lang="pl-PL" sz="1600" b="1" dirty="0"/>
              <a:t> </a:t>
            </a:r>
            <a:r>
              <a:rPr lang="pl-PL" sz="1600" b="1" dirty="0" err="1"/>
              <a:t>jistého</a:t>
            </a:r>
            <a:r>
              <a:rPr lang="pl-PL" sz="1600" b="1" dirty="0"/>
              <a:t> </a:t>
            </a:r>
            <a:r>
              <a:rPr lang="pl-PL" sz="1600" b="1" dirty="0" err="1"/>
              <a:t>uměleckého</a:t>
            </a:r>
            <a:r>
              <a:rPr lang="pl-PL" sz="1600" b="1" dirty="0"/>
              <a:t> </a:t>
            </a:r>
            <a:r>
              <a:rPr lang="pl-PL" sz="1600" b="1" dirty="0" err="1"/>
              <a:t>ideálu</a:t>
            </a:r>
            <a:r>
              <a:rPr lang="pl-PL" sz="1600" b="1" dirty="0"/>
              <a:t>, </a:t>
            </a:r>
            <a:r>
              <a:rPr lang="pl-PL" sz="1600" b="1" dirty="0" err="1"/>
              <a:t>kterému</a:t>
            </a:r>
            <a:r>
              <a:rPr lang="pl-PL" sz="1600" b="1" dirty="0"/>
              <a:t> </a:t>
            </a:r>
            <a:r>
              <a:rPr lang="pl-PL" sz="1600" b="1" dirty="0" err="1"/>
              <a:t>podřizoval</a:t>
            </a:r>
            <a:r>
              <a:rPr lang="pl-PL" sz="1600" b="1" dirty="0"/>
              <a:t> </a:t>
            </a:r>
            <a:r>
              <a:rPr lang="pl-PL" sz="1600" b="1" dirty="0" err="1"/>
              <a:t>rozhodně</a:t>
            </a:r>
            <a:r>
              <a:rPr lang="pl-PL" sz="1600" b="1" dirty="0"/>
              <a:t> </a:t>
            </a:r>
            <a:r>
              <a:rPr lang="pl-PL" sz="1600" b="1" dirty="0" err="1"/>
              <a:t>své</a:t>
            </a:r>
            <a:r>
              <a:rPr lang="pl-PL" sz="1600" b="1" dirty="0"/>
              <a:t> </a:t>
            </a:r>
            <a:r>
              <a:rPr lang="pl-PL" sz="1600" b="1" dirty="0" err="1"/>
              <a:t>umění</a:t>
            </a:r>
            <a:r>
              <a:rPr lang="pl-PL" sz="1600" b="1" dirty="0"/>
              <a:t>. Ze mu pak </a:t>
            </a:r>
            <a:r>
              <a:rPr lang="pl-PL" sz="1600" b="1" dirty="0" err="1"/>
              <a:t>sloužil</a:t>
            </a:r>
            <a:r>
              <a:rPr lang="pl-PL" sz="1600" b="1" dirty="0"/>
              <a:t> beze </a:t>
            </a:r>
            <a:r>
              <a:rPr lang="pl-PL" sz="1600" b="1" dirty="0" err="1"/>
              <a:t>škody</a:t>
            </a:r>
            <a:r>
              <a:rPr lang="pl-PL" sz="1600" b="1" dirty="0"/>
              <a:t>, ba k </a:t>
            </a:r>
            <a:r>
              <a:rPr lang="pl-PL" sz="1600" b="1" dirty="0" err="1"/>
              <a:t>svému</a:t>
            </a:r>
            <a:r>
              <a:rPr lang="pl-PL" sz="1600" b="1" dirty="0"/>
              <a:t> </a:t>
            </a:r>
            <a:r>
              <a:rPr lang="pl-PL" sz="1600" b="1" dirty="0" err="1"/>
              <a:t>prospěchu</a:t>
            </a:r>
            <a:r>
              <a:rPr lang="pl-PL" sz="1600" b="1" dirty="0"/>
              <a:t>, </a:t>
            </a:r>
            <a:r>
              <a:rPr lang="pl-PL" sz="1600" b="1" dirty="0" err="1"/>
              <a:t>tím</a:t>
            </a:r>
            <a:r>
              <a:rPr lang="pl-PL" sz="1600" b="1" dirty="0"/>
              <a:t> je </a:t>
            </a:r>
            <a:r>
              <a:rPr lang="pl-PL" sz="1600" b="1" dirty="0" err="1"/>
              <a:t>dokázána</a:t>
            </a:r>
            <a:r>
              <a:rPr lang="pl-PL" sz="1600" b="1" dirty="0"/>
              <a:t> </a:t>
            </a:r>
            <a:r>
              <a:rPr lang="pl-PL" sz="1600" b="1" dirty="0" err="1"/>
              <a:t>jasně</a:t>
            </a:r>
            <a:r>
              <a:rPr lang="pl-PL" sz="1600" b="1" dirty="0"/>
              <a:t> </a:t>
            </a:r>
            <a:r>
              <a:rPr lang="pl-PL" sz="1600" b="1" dirty="0" err="1"/>
              <a:t>příbuznost</a:t>
            </a:r>
            <a:r>
              <a:rPr lang="pl-PL" sz="1600" b="1" dirty="0"/>
              <a:t> </a:t>
            </a:r>
            <a:r>
              <a:rPr lang="pl-PL" sz="1600" b="1" dirty="0" err="1"/>
              <a:t>onoho</a:t>
            </a:r>
            <a:r>
              <a:rPr lang="pl-PL" sz="1600" b="1" dirty="0"/>
              <a:t> </a:t>
            </a:r>
            <a:r>
              <a:rPr lang="pl-PL" sz="1600" b="1" dirty="0" err="1"/>
              <a:t>ideálu</a:t>
            </a:r>
            <a:r>
              <a:rPr lang="pl-PL" sz="1600" b="1" dirty="0"/>
              <a:t> s </a:t>
            </a:r>
            <a:r>
              <a:rPr lang="pl-PL" sz="1600" b="1" dirty="0" err="1"/>
              <a:t>rázem</a:t>
            </a:r>
            <a:r>
              <a:rPr lang="pl-PL" sz="1600" b="1" dirty="0"/>
              <a:t> </a:t>
            </a:r>
            <a:r>
              <a:rPr lang="pl-PL" sz="1600" b="1" dirty="0" err="1"/>
              <a:t>Erbenovy</a:t>
            </a:r>
            <a:r>
              <a:rPr lang="pl-PL" sz="1600" b="1" dirty="0"/>
              <a:t> </a:t>
            </a:r>
            <a:r>
              <a:rPr lang="pl-PL" sz="1600" b="1" dirty="0" err="1"/>
              <a:t>básnické</a:t>
            </a:r>
            <a:r>
              <a:rPr lang="pl-PL" sz="1600" b="1" dirty="0"/>
              <a:t> </a:t>
            </a:r>
            <a:r>
              <a:rPr lang="pl-PL" sz="1600" b="1" dirty="0" err="1"/>
              <a:t>povahy</a:t>
            </a:r>
            <a:r>
              <a:rPr lang="pl-PL" sz="1600" b="1" dirty="0"/>
              <a:t>: </a:t>
            </a:r>
            <a:r>
              <a:rPr lang="pl-PL" sz="1600" b="1" dirty="0" err="1"/>
              <a:t>bylo</a:t>
            </a:r>
            <a:r>
              <a:rPr lang="pl-PL" sz="1600" b="1" dirty="0"/>
              <a:t> v </a:t>
            </a:r>
            <a:r>
              <a:rPr lang="pl-PL" sz="1600" b="1" dirty="0" err="1"/>
              <a:t>jeho</a:t>
            </a:r>
            <a:r>
              <a:rPr lang="pl-PL" sz="1600" b="1" dirty="0"/>
              <a:t> </a:t>
            </a:r>
            <a:r>
              <a:rPr lang="pl-PL" sz="1600" b="1" dirty="0" err="1"/>
              <a:t>povaze</a:t>
            </a:r>
            <a:r>
              <a:rPr lang="pl-PL" sz="1600" b="1" dirty="0"/>
              <a:t> </a:t>
            </a:r>
            <a:r>
              <a:rPr lang="pl-PL" sz="1600" b="1" dirty="0" err="1"/>
              <a:t>opravdu</a:t>
            </a:r>
            <a:r>
              <a:rPr lang="pl-PL" sz="1600" b="1" dirty="0"/>
              <a:t> </a:t>
            </a:r>
            <a:r>
              <a:rPr lang="pl-PL" sz="1600" b="1" dirty="0" err="1"/>
              <a:t>cosi</a:t>
            </a:r>
            <a:r>
              <a:rPr lang="pl-PL" sz="1600" b="1" dirty="0"/>
              <a:t> </a:t>
            </a:r>
            <a:r>
              <a:rPr lang="pl-PL" sz="1600" b="1" dirty="0" err="1"/>
              <a:t>nadčasového</a:t>
            </a:r>
            <a:r>
              <a:rPr lang="pl-PL" sz="1600" b="1" dirty="0"/>
              <a:t>, </a:t>
            </a:r>
            <a:r>
              <a:rPr lang="pl-PL" sz="1600" b="1" dirty="0" err="1"/>
              <a:t>věčného</a:t>
            </a:r>
            <a:r>
              <a:rPr lang="pl-PL" sz="1600" b="1" dirty="0"/>
              <a:t>, </a:t>
            </a:r>
            <a:r>
              <a:rPr lang="pl-PL" sz="1600" b="1" dirty="0" err="1"/>
              <a:t>rozumějícího</a:t>
            </a:r>
            <a:r>
              <a:rPr lang="pl-PL" sz="1600" b="1" dirty="0"/>
              <a:t> si </a:t>
            </a:r>
            <a:r>
              <a:rPr lang="pl-PL" sz="1600" b="1" dirty="0" err="1"/>
              <a:t>se</a:t>
            </a:r>
            <a:r>
              <a:rPr lang="pl-PL" sz="1600" b="1" dirty="0"/>
              <a:t> </a:t>
            </a:r>
            <a:r>
              <a:rPr lang="pl-PL" sz="1600" b="1" dirty="0" err="1"/>
              <a:t>vším</a:t>
            </a:r>
            <a:r>
              <a:rPr lang="pl-PL" sz="1600" b="1" dirty="0"/>
              <a:t>, co </a:t>
            </a:r>
            <a:r>
              <a:rPr lang="pl-PL" sz="1600" b="1" dirty="0" err="1"/>
              <a:t>bylo</a:t>
            </a:r>
            <a:r>
              <a:rPr lang="pl-PL" sz="1600" b="1" dirty="0"/>
              <a:t> v </a:t>
            </a:r>
            <a:r>
              <a:rPr lang="pl-PL" sz="1600" b="1" dirty="0" err="1"/>
              <a:t>tvorstvu</a:t>
            </a:r>
            <a:r>
              <a:rPr lang="pl-PL" sz="1600" b="1" dirty="0"/>
              <a:t> </a:t>
            </a:r>
            <a:r>
              <a:rPr lang="pl-PL" sz="1600" b="1" dirty="0" err="1"/>
              <a:t>věčného</a:t>
            </a:r>
            <a:r>
              <a:rPr lang="pl-PL" sz="1600" b="1" dirty="0"/>
              <a:t>, a </a:t>
            </a:r>
            <a:r>
              <a:rPr lang="pl-PL" sz="1600" b="1" dirty="0" err="1"/>
              <a:t>mohoucího</a:t>
            </a:r>
            <a:r>
              <a:rPr lang="pl-PL" sz="1600" b="1" dirty="0"/>
              <a:t> </a:t>
            </a:r>
            <a:r>
              <a:rPr lang="pl-PL" sz="1600" b="1" dirty="0" err="1"/>
              <a:t>se</a:t>
            </a:r>
            <a:r>
              <a:rPr lang="pl-PL" sz="1600" b="1" dirty="0"/>
              <a:t> </a:t>
            </a:r>
            <a:r>
              <a:rPr lang="pl-PL" sz="1600" b="1" dirty="0" err="1"/>
              <a:t>též</a:t>
            </a:r>
            <a:r>
              <a:rPr lang="pl-PL" sz="1600" b="1" dirty="0"/>
              <a:t> </a:t>
            </a:r>
            <a:r>
              <a:rPr lang="pl-PL" sz="1600" b="1" dirty="0" err="1"/>
              <a:t>plně</a:t>
            </a:r>
            <a:r>
              <a:rPr lang="pl-PL" sz="1600" b="1" dirty="0"/>
              <a:t> </a:t>
            </a:r>
            <a:r>
              <a:rPr lang="pl-PL" sz="1600" b="1" dirty="0" err="1"/>
              <a:t>rozvinout</a:t>
            </a:r>
            <a:r>
              <a:rPr lang="pl-PL" sz="1600" b="1" dirty="0"/>
              <a:t> </a:t>
            </a:r>
            <a:r>
              <a:rPr lang="pl-PL" sz="1600" b="1" dirty="0" err="1"/>
              <a:t>teprve</a:t>
            </a:r>
            <a:r>
              <a:rPr lang="pl-PL" sz="1600" b="1" dirty="0"/>
              <a:t> </a:t>
            </a:r>
            <a:r>
              <a:rPr lang="pl-PL" sz="1600" b="1" dirty="0" err="1"/>
              <a:t>tehdy</a:t>
            </a:r>
            <a:r>
              <a:rPr lang="pl-PL" sz="1600" b="1" dirty="0"/>
              <a:t>, </a:t>
            </a:r>
            <a:r>
              <a:rPr lang="pl-PL" sz="1600" b="1" dirty="0" err="1"/>
              <a:t>až</a:t>
            </a:r>
            <a:r>
              <a:rPr lang="pl-PL" sz="1600" b="1" dirty="0"/>
              <a:t> s </a:t>
            </a:r>
            <a:r>
              <a:rPr lang="pl-PL" sz="1600" b="1" dirty="0" err="1"/>
              <a:t>věčností</a:t>
            </a:r>
            <a:r>
              <a:rPr lang="pl-PL" sz="1600" b="1" dirty="0"/>
              <a:t> </a:t>
            </a:r>
            <a:r>
              <a:rPr lang="pl-PL" sz="1600" b="1" dirty="0" err="1"/>
              <a:t>přišlo</a:t>
            </a:r>
            <a:r>
              <a:rPr lang="pl-PL" sz="1600" b="1" dirty="0"/>
              <a:t> </a:t>
            </a:r>
            <a:r>
              <a:rPr lang="pl-PL" sz="1600" b="1" dirty="0" err="1"/>
              <a:t>ve</a:t>
            </a:r>
            <a:r>
              <a:rPr lang="pl-PL" sz="1600" b="1" dirty="0"/>
              <a:t> styk. </a:t>
            </a:r>
            <a:r>
              <a:rPr lang="pl-PL" sz="1600" b="1" dirty="0" err="1">
                <a:hlinkClick r:id="rId2" tooltip="Životopis K.J.Erbena"/>
              </a:rPr>
              <a:t>Erben</a:t>
            </a:r>
            <a:r>
              <a:rPr lang="pl-PL" sz="1600" b="1" dirty="0"/>
              <a:t> </a:t>
            </a:r>
            <a:r>
              <a:rPr lang="pl-PL" sz="1600" b="1" dirty="0" err="1"/>
              <a:t>nezná</a:t>
            </a:r>
            <a:r>
              <a:rPr lang="pl-PL" sz="1600" b="1" dirty="0"/>
              <a:t>, </a:t>
            </a:r>
            <a:r>
              <a:rPr lang="pl-PL" sz="1600" b="1" dirty="0" err="1"/>
              <a:t>odmítá</a:t>
            </a:r>
            <a:r>
              <a:rPr lang="pl-PL" sz="1600" b="1" dirty="0"/>
              <a:t> </a:t>
            </a:r>
            <a:r>
              <a:rPr lang="pl-PL" sz="1600" b="1" dirty="0" err="1"/>
              <a:t>znát</a:t>
            </a:r>
            <a:r>
              <a:rPr lang="pl-PL" sz="1600" b="1" dirty="0"/>
              <a:t> </a:t>
            </a:r>
            <a:r>
              <a:rPr lang="pl-PL" sz="1600" b="1" dirty="0" err="1"/>
              <a:t>věcí</a:t>
            </a:r>
            <a:r>
              <a:rPr lang="pl-PL" sz="1600" b="1" dirty="0"/>
              <a:t> </a:t>
            </a:r>
            <a:r>
              <a:rPr lang="pl-PL" sz="1600" b="1" dirty="0" err="1"/>
              <a:t>pomíjivých</a:t>
            </a:r>
            <a:r>
              <a:rPr lang="pl-PL" sz="1600" b="1" dirty="0"/>
              <a:t>: </a:t>
            </a:r>
            <a:r>
              <a:rPr lang="pl-PL" sz="1600" b="1" dirty="0" err="1"/>
              <a:t>objímá</a:t>
            </a:r>
            <a:r>
              <a:rPr lang="pl-PL" sz="1600" b="1" dirty="0"/>
              <a:t> </a:t>
            </a:r>
            <a:r>
              <a:rPr lang="pl-PL" sz="1600" b="1" dirty="0" err="1"/>
              <a:t>svým</a:t>
            </a:r>
            <a:r>
              <a:rPr lang="pl-PL" sz="1600" b="1" dirty="0"/>
              <a:t> duchem </a:t>
            </a:r>
            <a:r>
              <a:rPr lang="pl-PL" sz="1600" b="1" dirty="0" err="1"/>
              <a:t>toliko</a:t>
            </a:r>
            <a:r>
              <a:rPr lang="pl-PL" sz="1600" b="1" dirty="0"/>
              <a:t> </a:t>
            </a:r>
            <a:r>
              <a:rPr lang="pl-PL" sz="1600" b="1" dirty="0" err="1"/>
              <a:t>zjevy</a:t>
            </a:r>
            <a:r>
              <a:rPr lang="pl-PL" sz="1600" b="1" dirty="0"/>
              <a:t> </a:t>
            </a:r>
            <a:r>
              <a:rPr lang="pl-PL" sz="1600" b="1" dirty="0" err="1"/>
              <a:t>trvalé</a:t>
            </a:r>
            <a:r>
              <a:rPr lang="pl-PL" sz="1600" b="1" dirty="0"/>
              <a:t>, </a:t>
            </a:r>
            <a:r>
              <a:rPr lang="pl-PL" sz="1600" b="1" dirty="0" err="1"/>
              <a:t>nepodrobené</a:t>
            </a:r>
            <a:r>
              <a:rPr lang="pl-PL" sz="1600" b="1" dirty="0"/>
              <a:t> ani </a:t>
            </a:r>
            <a:r>
              <a:rPr lang="pl-PL" sz="1600" b="1" dirty="0" err="1"/>
              <a:t>rozmarům</a:t>
            </a:r>
            <a:r>
              <a:rPr lang="pl-PL" sz="1600" b="1" dirty="0"/>
              <a:t> </a:t>
            </a:r>
            <a:r>
              <a:rPr lang="pl-PL" sz="1600" b="1" dirty="0" err="1"/>
              <a:t>času</a:t>
            </a:r>
            <a:r>
              <a:rPr lang="pl-PL" sz="1600" b="1" dirty="0"/>
              <a:t>, ani </a:t>
            </a:r>
            <a:r>
              <a:rPr lang="pl-PL" sz="1600" b="1" dirty="0" err="1"/>
              <a:t>hře</a:t>
            </a:r>
            <a:r>
              <a:rPr lang="pl-PL" sz="1600" b="1" dirty="0"/>
              <a:t> </a:t>
            </a:r>
            <a:r>
              <a:rPr lang="pl-PL" sz="1600" b="1" dirty="0" err="1"/>
              <a:t>náhody</a:t>
            </a:r>
            <a:r>
              <a:rPr lang="pl-PL" sz="1600" b="1" dirty="0"/>
              <a:t>. </a:t>
            </a:r>
            <a:r>
              <a:rPr lang="pl-PL" sz="1600" b="1" dirty="0" err="1"/>
              <a:t>Stojí</a:t>
            </a:r>
            <a:r>
              <a:rPr lang="pl-PL" sz="1600" b="1" dirty="0"/>
              <a:t> nad </a:t>
            </a:r>
            <a:r>
              <a:rPr lang="pl-PL" sz="1600" b="1" dirty="0" err="1"/>
              <a:t>časem</a:t>
            </a:r>
            <a:r>
              <a:rPr lang="pl-PL" sz="1600" b="1" dirty="0"/>
              <a:t>, mimo </a:t>
            </a:r>
            <a:r>
              <a:rPr lang="pl-PL" sz="1600" b="1" dirty="0" err="1"/>
              <a:t>čas</a:t>
            </a:r>
            <a:r>
              <a:rPr lang="pl-PL" sz="1600" b="1" dirty="0"/>
              <a:t>, </a:t>
            </a:r>
            <a:r>
              <a:rPr lang="pl-PL" sz="1600" b="1" dirty="0" err="1"/>
              <a:t>což</a:t>
            </a:r>
            <a:r>
              <a:rPr lang="pl-PL" sz="1600" b="1" dirty="0"/>
              <a:t> </a:t>
            </a:r>
            <a:r>
              <a:rPr lang="pl-PL" sz="1600" b="1" dirty="0" err="1"/>
              <a:t>znamenalo</a:t>
            </a:r>
            <a:r>
              <a:rPr lang="pl-PL" sz="1600" b="1" dirty="0"/>
              <a:t> u </a:t>
            </a:r>
            <a:r>
              <a:rPr lang="pl-PL" sz="1600" b="1" dirty="0" err="1"/>
              <a:t>něho</a:t>
            </a:r>
            <a:r>
              <a:rPr lang="pl-PL" sz="1600" b="1" dirty="0"/>
              <a:t> i </a:t>
            </a:r>
            <a:r>
              <a:rPr lang="pl-PL" sz="1600" b="1" dirty="0" err="1"/>
              <a:t>jistou</a:t>
            </a:r>
            <a:r>
              <a:rPr lang="pl-PL" sz="1600" b="1" dirty="0"/>
              <a:t> </a:t>
            </a:r>
            <a:r>
              <a:rPr lang="pl-PL" sz="1600" b="1" dirty="0" err="1"/>
              <a:t>nečasovost</a:t>
            </a:r>
            <a:r>
              <a:rPr lang="pl-PL" sz="1600" b="1" dirty="0"/>
              <a:t>: </a:t>
            </a:r>
            <a:r>
              <a:rPr lang="pl-PL" sz="1600" b="1" dirty="0" err="1"/>
              <a:t>dbal</a:t>
            </a:r>
            <a:r>
              <a:rPr lang="pl-PL" sz="1600" b="1" dirty="0"/>
              <a:t>, aby </a:t>
            </a:r>
            <a:r>
              <a:rPr lang="pl-PL" sz="1600" b="1" dirty="0" err="1"/>
              <a:t>přítomnost</a:t>
            </a:r>
            <a:r>
              <a:rPr lang="pl-PL" sz="1600" b="1" dirty="0"/>
              <a:t> </a:t>
            </a:r>
            <a:r>
              <a:rPr lang="pl-PL" sz="1600" b="1" dirty="0" err="1"/>
              <a:t>se</a:t>
            </a:r>
            <a:r>
              <a:rPr lang="pl-PL" sz="1600" b="1" dirty="0"/>
              <a:t> </a:t>
            </a:r>
            <a:r>
              <a:rPr lang="pl-PL" sz="1600" b="1" dirty="0" err="1"/>
              <a:t>svými</a:t>
            </a:r>
            <a:r>
              <a:rPr lang="pl-PL" sz="1600" b="1" dirty="0"/>
              <a:t> </a:t>
            </a:r>
            <a:r>
              <a:rPr lang="pl-PL" sz="1600" b="1" dirty="0" err="1"/>
              <a:t>bolestmi</a:t>
            </a:r>
            <a:r>
              <a:rPr lang="pl-PL" sz="1600" b="1" dirty="0"/>
              <a:t>, </a:t>
            </a:r>
            <a:r>
              <a:rPr lang="pl-PL" sz="1600" b="1" dirty="0" err="1"/>
              <a:t>snahami</a:t>
            </a:r>
            <a:r>
              <a:rPr lang="pl-PL" sz="1600" b="1" dirty="0"/>
              <a:t> a </a:t>
            </a:r>
            <a:r>
              <a:rPr lang="pl-PL" sz="1600" b="1" dirty="0" err="1"/>
              <a:t>skutečnostmi</a:t>
            </a:r>
            <a:r>
              <a:rPr lang="pl-PL" sz="1600" b="1" dirty="0"/>
              <a:t> </a:t>
            </a:r>
            <a:r>
              <a:rPr lang="pl-PL" sz="1600" b="1" dirty="0" err="1"/>
              <a:t>neporušila</a:t>
            </a:r>
            <a:r>
              <a:rPr lang="pl-PL" sz="1600" b="1" dirty="0"/>
              <a:t> </a:t>
            </a:r>
            <a:r>
              <a:rPr lang="pl-PL" sz="1600" b="1" dirty="0" err="1"/>
              <a:t>věčnost</a:t>
            </a:r>
            <a:r>
              <a:rPr lang="pl-PL" sz="1600" b="1" dirty="0"/>
              <a:t> </a:t>
            </a:r>
            <a:r>
              <a:rPr lang="pl-PL" sz="1600" b="1" dirty="0" err="1"/>
              <a:t>jeho</a:t>
            </a:r>
            <a:r>
              <a:rPr lang="pl-PL" sz="1600" b="1" dirty="0"/>
              <a:t> </a:t>
            </a:r>
            <a:r>
              <a:rPr lang="pl-PL" sz="1600" b="1" dirty="0" err="1"/>
              <a:t>veršů</a:t>
            </a:r>
            <a:r>
              <a:rPr lang="pl-PL" sz="1600" b="1" dirty="0"/>
              <a:t>. Z </a:t>
            </a:r>
            <a:r>
              <a:rPr lang="pl-PL" sz="1600" b="1" dirty="0" err="1"/>
              <a:t>lidských</a:t>
            </a:r>
            <a:r>
              <a:rPr lang="pl-PL" sz="1600" b="1" dirty="0"/>
              <a:t> </a:t>
            </a:r>
            <a:r>
              <a:rPr lang="pl-PL" sz="1600" b="1" dirty="0" err="1"/>
              <a:t>spolků</a:t>
            </a:r>
            <a:r>
              <a:rPr lang="pl-PL" sz="1600" b="1" dirty="0"/>
              <a:t> ho </a:t>
            </a:r>
            <a:r>
              <a:rPr lang="pl-PL" sz="1600" b="1" dirty="0" err="1"/>
              <a:t>zajímají</a:t>
            </a:r>
            <a:r>
              <a:rPr lang="pl-PL" sz="1600" b="1" dirty="0"/>
              <a:t> jen </a:t>
            </a:r>
            <a:r>
              <a:rPr lang="pl-PL" sz="1600" b="1" dirty="0" err="1"/>
              <a:t>svazky</a:t>
            </a:r>
            <a:r>
              <a:rPr lang="pl-PL" sz="1600" b="1" dirty="0"/>
              <a:t> </a:t>
            </a:r>
            <a:r>
              <a:rPr lang="pl-PL" sz="1600" b="1" dirty="0" err="1"/>
              <a:t>nejtrvalejší</a:t>
            </a:r>
            <a:r>
              <a:rPr lang="pl-PL" sz="1600" b="1" dirty="0"/>
              <a:t>: </a:t>
            </a:r>
            <a:r>
              <a:rPr lang="pl-PL" sz="1600" b="1" dirty="0" err="1"/>
              <a:t>rodina</a:t>
            </a:r>
            <a:r>
              <a:rPr lang="pl-PL" sz="1600" b="1" dirty="0"/>
              <a:t> a </a:t>
            </a:r>
            <a:r>
              <a:rPr lang="pl-PL" sz="1600" b="1" dirty="0" err="1"/>
              <a:t>národ</a:t>
            </a:r>
            <a:r>
              <a:rPr lang="pl-PL" sz="1600" b="1" dirty="0"/>
              <a:t>. V </a:t>
            </a:r>
            <a:r>
              <a:rPr lang="pl-PL" sz="1600" b="1" dirty="0" err="1"/>
              <a:t>přírodě</a:t>
            </a:r>
            <a:r>
              <a:rPr lang="pl-PL" sz="1600" b="1" dirty="0"/>
              <a:t> </a:t>
            </a:r>
            <a:r>
              <a:rPr lang="pl-PL" sz="1600" b="1" dirty="0" err="1"/>
              <a:t>se</a:t>
            </a:r>
            <a:r>
              <a:rPr lang="pl-PL" sz="1600" b="1" dirty="0"/>
              <a:t> on, syn </a:t>
            </a:r>
            <a:r>
              <a:rPr lang="pl-PL" sz="1600" b="1" dirty="0" err="1"/>
              <a:t>venkova</a:t>
            </a:r>
            <a:r>
              <a:rPr lang="pl-PL" sz="1600" b="1" dirty="0"/>
              <a:t> a </a:t>
            </a:r>
            <a:r>
              <a:rPr lang="pl-PL" sz="1600" b="1" dirty="0" err="1"/>
              <a:t>žák</a:t>
            </a:r>
            <a:r>
              <a:rPr lang="pl-PL" sz="1600" b="1" dirty="0"/>
              <a:t> </a:t>
            </a:r>
            <a:r>
              <a:rPr lang="pl-PL" sz="1600" b="1" dirty="0" err="1"/>
              <a:t>žáků</a:t>
            </a:r>
            <a:r>
              <a:rPr lang="pl-PL" sz="1600" b="1" dirty="0"/>
              <a:t> </a:t>
            </a:r>
            <a:r>
              <a:rPr lang="pl-PL" sz="1600" b="1" dirty="0" err="1"/>
              <a:t>Rousseauových</a:t>
            </a:r>
            <a:r>
              <a:rPr lang="pl-PL" sz="1600" b="1" dirty="0"/>
              <a:t>, </a:t>
            </a:r>
            <a:r>
              <a:rPr lang="pl-PL" sz="1600" b="1" dirty="0" err="1"/>
              <a:t>koří</a:t>
            </a:r>
            <a:r>
              <a:rPr lang="pl-PL" sz="1600" b="1" dirty="0"/>
              <a:t> </a:t>
            </a:r>
            <a:r>
              <a:rPr lang="pl-PL" sz="1600" b="1" dirty="0" err="1"/>
              <a:t>nejen</a:t>
            </a:r>
            <a:r>
              <a:rPr lang="pl-PL" sz="1600" b="1" dirty="0"/>
              <a:t> </a:t>
            </a:r>
            <a:r>
              <a:rPr lang="pl-PL" sz="1600" b="1" dirty="0" err="1"/>
              <a:t>zákonnosti</a:t>
            </a:r>
            <a:r>
              <a:rPr lang="pl-PL" sz="1600" b="1" dirty="0"/>
              <a:t>, ale </a:t>
            </a:r>
            <a:r>
              <a:rPr lang="pl-PL" sz="1600" b="1" dirty="0" err="1"/>
              <a:t>především</a:t>
            </a:r>
            <a:r>
              <a:rPr lang="pl-PL" sz="1600" b="1" dirty="0"/>
              <a:t> </a:t>
            </a:r>
            <a:r>
              <a:rPr lang="pl-PL" sz="1600" b="1" dirty="0" err="1"/>
              <a:t>trvání</a:t>
            </a:r>
            <a:r>
              <a:rPr lang="pl-PL" sz="1600" b="1" dirty="0"/>
              <a:t>: </a:t>
            </a:r>
            <a:r>
              <a:rPr lang="pl-PL" sz="1600" b="1" i="1" dirty="0"/>
              <a:t>"</a:t>
            </a:r>
            <a:r>
              <a:rPr lang="pl-PL" sz="1600" b="1" dirty="0"/>
              <a:t> </a:t>
            </a:r>
            <a:r>
              <a:rPr lang="pl-PL" sz="1600" b="1" dirty="0" err="1"/>
              <a:t>Rád</a:t>
            </a:r>
            <a:r>
              <a:rPr lang="pl-PL" sz="1600" b="1" dirty="0"/>
              <a:t> </a:t>
            </a:r>
            <a:r>
              <a:rPr lang="pl-PL" sz="1600" b="1" dirty="0" err="1"/>
              <a:t>proto</a:t>
            </a:r>
            <a:r>
              <a:rPr lang="pl-PL" sz="1600" b="1" dirty="0"/>
              <a:t> </a:t>
            </a:r>
            <a:r>
              <a:rPr lang="pl-PL" sz="1600" b="1" dirty="0" err="1"/>
              <a:t>staví</a:t>
            </a:r>
            <a:r>
              <a:rPr lang="pl-PL" sz="1600" b="1" dirty="0"/>
              <a:t> </a:t>
            </a:r>
            <a:r>
              <a:rPr lang="pl-PL" sz="1600" b="1" dirty="0" err="1"/>
              <a:t>přírodu</a:t>
            </a:r>
            <a:r>
              <a:rPr lang="pl-PL" sz="1600" b="1" dirty="0"/>
              <a:t> za </a:t>
            </a:r>
            <a:r>
              <a:rPr lang="pl-PL" sz="1600" b="1" dirty="0" err="1"/>
              <a:t>kulisu</a:t>
            </a:r>
            <a:r>
              <a:rPr lang="pl-PL" sz="1600" b="1" dirty="0"/>
              <a:t> </a:t>
            </a:r>
            <a:r>
              <a:rPr lang="pl-PL" sz="1600" b="1" dirty="0" err="1"/>
              <a:t>nebo</a:t>
            </a:r>
            <a:r>
              <a:rPr lang="pl-PL" sz="1600" b="1" dirty="0"/>
              <a:t> </a:t>
            </a:r>
            <a:r>
              <a:rPr lang="pl-PL" sz="1600" b="1" dirty="0" err="1"/>
              <a:t>fólii</a:t>
            </a:r>
            <a:r>
              <a:rPr lang="pl-PL" sz="1600" b="1" dirty="0"/>
              <a:t> </a:t>
            </a:r>
            <a:r>
              <a:rPr lang="pl-PL" sz="1600" b="1" dirty="0" err="1"/>
              <a:t>prchavých</a:t>
            </a:r>
            <a:r>
              <a:rPr lang="pl-PL" sz="1600" b="1" dirty="0"/>
              <a:t> </a:t>
            </a:r>
            <a:r>
              <a:rPr lang="pl-PL" sz="1600" b="1" dirty="0" err="1"/>
              <a:t>lidských</a:t>
            </a:r>
            <a:r>
              <a:rPr lang="pl-PL" sz="1600" b="1" dirty="0"/>
              <a:t> </a:t>
            </a:r>
            <a:r>
              <a:rPr lang="pl-PL" sz="1600" b="1" dirty="0" err="1"/>
              <a:t>činů</a:t>
            </a:r>
            <a:r>
              <a:rPr lang="pl-PL" sz="1600" b="1" dirty="0"/>
              <a:t>: </a:t>
            </a:r>
            <a:r>
              <a:rPr lang="pl-PL" sz="1600" b="1" dirty="0" err="1"/>
              <a:t>vždy</a:t>
            </a:r>
            <a:r>
              <a:rPr lang="pl-PL" sz="1600" b="1" dirty="0"/>
              <a:t>, </a:t>
            </a:r>
            <a:r>
              <a:rPr lang="pl-PL" sz="1600" b="1" dirty="0" err="1"/>
              <a:t>třeba</a:t>
            </a:r>
            <a:r>
              <a:rPr lang="pl-PL" sz="1600" b="1" dirty="0"/>
              <a:t> jen </a:t>
            </a:r>
            <a:r>
              <a:rPr lang="pl-PL" sz="1600" b="1" dirty="0" err="1"/>
              <a:t>nepatrnou</a:t>
            </a:r>
            <a:r>
              <a:rPr lang="pl-PL" sz="1600" b="1" dirty="0"/>
              <a:t> </a:t>
            </a:r>
            <a:r>
              <a:rPr lang="pl-PL" sz="1600" b="1" dirty="0" err="1"/>
              <a:t>zmínkou</a:t>
            </a:r>
            <a:r>
              <a:rPr lang="pl-PL" sz="1600" b="1" dirty="0"/>
              <a:t> </a:t>
            </a:r>
            <a:r>
              <a:rPr lang="pl-PL" sz="1600" b="1" dirty="0" err="1"/>
              <a:t>otvírá</a:t>
            </a:r>
            <a:r>
              <a:rPr lang="pl-PL" sz="1600" b="1" dirty="0"/>
              <a:t> </a:t>
            </a:r>
            <a:r>
              <a:rPr lang="pl-PL" sz="1600" b="1" dirty="0" err="1"/>
              <a:t>nám</a:t>
            </a:r>
            <a:r>
              <a:rPr lang="pl-PL" sz="1600" b="1" dirty="0"/>
              <a:t> tak </a:t>
            </a:r>
            <a:r>
              <a:rPr lang="pl-PL" sz="1600" b="1" dirty="0" err="1"/>
              <a:t>průhled</a:t>
            </a:r>
            <a:r>
              <a:rPr lang="pl-PL" sz="1600" b="1" dirty="0"/>
              <a:t> do </a:t>
            </a:r>
            <a:r>
              <a:rPr lang="pl-PL" sz="1600" b="1" dirty="0" err="1"/>
              <a:t>věčnosti</a:t>
            </a:r>
            <a:r>
              <a:rPr lang="pl-PL" sz="1600" b="1" dirty="0"/>
              <a:t>.</a:t>
            </a:r>
            <a:br>
              <a:rPr lang="pl-PL" sz="1600" b="1" dirty="0"/>
            </a:br>
            <a:r>
              <a:rPr lang="pl-PL" sz="1600" b="1" dirty="0" err="1"/>
              <a:t>Vyznavači</a:t>
            </a:r>
            <a:r>
              <a:rPr lang="pl-PL" sz="1600" b="1" dirty="0"/>
              <a:t> </a:t>
            </a:r>
            <a:r>
              <a:rPr lang="pl-PL" sz="1600" b="1" dirty="0" err="1"/>
              <a:t>řádu</a:t>
            </a:r>
            <a:r>
              <a:rPr lang="pl-PL" sz="1600" b="1" dirty="0"/>
              <a:t> </a:t>
            </a:r>
            <a:r>
              <a:rPr lang="pl-PL" sz="1600" b="1" dirty="0" err="1"/>
              <a:t>se</a:t>
            </a:r>
            <a:r>
              <a:rPr lang="pl-PL" sz="1600" b="1" dirty="0"/>
              <a:t> </a:t>
            </a:r>
            <a:r>
              <a:rPr lang="pl-PL" sz="1600" b="1" dirty="0" err="1"/>
              <a:t>protiví</a:t>
            </a:r>
            <a:r>
              <a:rPr lang="pl-PL" sz="1600" b="1" dirty="0"/>
              <a:t> </a:t>
            </a:r>
            <a:r>
              <a:rPr lang="pl-PL" sz="1600" b="1" dirty="0" err="1"/>
              <a:t>veškerá</a:t>
            </a:r>
            <a:r>
              <a:rPr lang="pl-PL" sz="1600" b="1" dirty="0"/>
              <a:t> </a:t>
            </a:r>
            <a:r>
              <a:rPr lang="pl-PL" sz="1600" b="1" dirty="0" err="1"/>
              <a:t>svévole</a:t>
            </a:r>
            <a:r>
              <a:rPr lang="pl-PL" sz="1600" b="1" dirty="0"/>
              <a:t>, </a:t>
            </a:r>
            <a:r>
              <a:rPr lang="pl-PL" sz="1600" b="1" dirty="0" err="1"/>
              <a:t>ať</a:t>
            </a:r>
            <a:r>
              <a:rPr lang="pl-PL" sz="1600" b="1" dirty="0"/>
              <a:t> </a:t>
            </a:r>
            <a:r>
              <a:rPr lang="pl-PL" sz="1600" b="1" dirty="0" err="1"/>
              <a:t>lidská</a:t>
            </a:r>
            <a:r>
              <a:rPr lang="pl-PL" sz="1600" b="1" dirty="0"/>
              <a:t>, </a:t>
            </a:r>
            <a:r>
              <a:rPr lang="pl-PL" sz="1600" b="1" dirty="0" err="1"/>
              <a:t>ať</a:t>
            </a:r>
            <a:r>
              <a:rPr lang="pl-PL" sz="1600" b="1" dirty="0"/>
              <a:t> </a:t>
            </a:r>
            <a:r>
              <a:rPr lang="pl-PL" sz="1600" b="1" dirty="0" err="1"/>
              <a:t>umělecká</a:t>
            </a:r>
            <a:r>
              <a:rPr lang="pl-PL" sz="1600" b="1" dirty="0"/>
              <a:t>. </a:t>
            </a:r>
            <a:r>
              <a:rPr lang="pl-PL" sz="1600" b="1" dirty="0" err="1"/>
              <a:t>Erbenovo</a:t>
            </a:r>
            <a:r>
              <a:rPr lang="pl-PL" sz="1600" b="1" dirty="0"/>
              <a:t> </a:t>
            </a:r>
            <a:r>
              <a:rPr lang="pl-PL" sz="1600" b="1" dirty="0" err="1"/>
              <a:t>dílo</a:t>
            </a:r>
            <a:r>
              <a:rPr lang="pl-PL" sz="1600" b="1" dirty="0"/>
              <a:t> je </a:t>
            </a:r>
            <a:r>
              <a:rPr lang="pl-PL" sz="1600" b="1" dirty="0" err="1"/>
              <a:t>celým</a:t>
            </a:r>
            <a:r>
              <a:rPr lang="pl-PL" sz="1600" b="1" dirty="0"/>
              <a:t> </a:t>
            </a:r>
            <a:r>
              <a:rPr lang="pl-PL" sz="1600" b="1" dirty="0" err="1"/>
              <a:t>svým</a:t>
            </a:r>
            <a:r>
              <a:rPr lang="pl-PL" sz="1600" b="1" dirty="0"/>
              <a:t> </a:t>
            </a:r>
            <a:r>
              <a:rPr lang="pl-PL" sz="1600" b="1" dirty="0" err="1"/>
              <a:t>rázem</a:t>
            </a:r>
            <a:r>
              <a:rPr lang="pl-PL" sz="1600" b="1" dirty="0"/>
              <a:t> </a:t>
            </a:r>
            <a:r>
              <a:rPr lang="pl-PL" sz="1600" b="1" dirty="0" err="1"/>
              <a:t>tichý</a:t>
            </a:r>
            <a:r>
              <a:rPr lang="pl-PL" sz="1600" b="1" dirty="0"/>
              <a:t>, ale </a:t>
            </a:r>
            <a:r>
              <a:rPr lang="pl-PL" sz="1600" b="1" dirty="0" err="1"/>
              <a:t>důrazný</a:t>
            </a:r>
            <a:r>
              <a:rPr lang="pl-PL" sz="1600" b="1" dirty="0"/>
              <a:t> protest </a:t>
            </a:r>
            <a:r>
              <a:rPr lang="pl-PL" sz="1600" b="1" dirty="0" err="1"/>
              <a:t>proti</a:t>
            </a:r>
            <a:r>
              <a:rPr lang="pl-PL" sz="1600" b="1" dirty="0"/>
              <a:t> </a:t>
            </a:r>
            <a:r>
              <a:rPr lang="pl-PL" sz="1600" b="1" dirty="0" err="1"/>
              <a:t>romantické</a:t>
            </a:r>
            <a:r>
              <a:rPr lang="pl-PL" sz="1600" b="1" dirty="0"/>
              <a:t> </a:t>
            </a:r>
            <a:r>
              <a:rPr lang="pl-PL" sz="1600" b="1" dirty="0" err="1"/>
              <a:t>estetice</a:t>
            </a:r>
            <a:r>
              <a:rPr lang="pl-PL" sz="1600" b="1" dirty="0"/>
              <a:t>. </a:t>
            </a:r>
            <a:r>
              <a:rPr lang="pl-PL" sz="1600" b="1" dirty="0" err="1"/>
              <a:t>Nesnášel</a:t>
            </a:r>
            <a:r>
              <a:rPr lang="pl-PL" sz="1600" b="1" dirty="0"/>
              <a:t> </a:t>
            </a:r>
            <a:r>
              <a:rPr lang="pl-PL" sz="1600" b="1" dirty="0" err="1"/>
              <a:t>subjektivismu</a:t>
            </a:r>
            <a:r>
              <a:rPr lang="pl-PL" sz="1600" b="1" dirty="0"/>
              <a:t> ani v </a:t>
            </a:r>
            <a:r>
              <a:rPr lang="pl-PL" sz="1600" b="1" dirty="0" err="1"/>
              <a:t>obsahu</a:t>
            </a:r>
            <a:r>
              <a:rPr lang="pl-PL" sz="1600" b="1" dirty="0"/>
              <a:t>, ani </a:t>
            </a:r>
            <a:r>
              <a:rPr lang="pl-PL" sz="1600" b="1" dirty="0" err="1"/>
              <a:t>ve</a:t>
            </a:r>
            <a:r>
              <a:rPr lang="pl-PL" sz="1600" b="1" dirty="0"/>
              <a:t> </a:t>
            </a:r>
            <a:r>
              <a:rPr lang="pl-PL" sz="1600" b="1" dirty="0" err="1"/>
              <a:t>formě</a:t>
            </a:r>
            <a:r>
              <a:rPr lang="pl-PL" sz="1600" b="1" dirty="0"/>
              <a:t>; </a:t>
            </a:r>
            <a:r>
              <a:rPr lang="pl-PL" sz="1600" b="1" dirty="0" err="1"/>
              <a:t>neodhaloval</a:t>
            </a:r>
            <a:r>
              <a:rPr lang="pl-PL" sz="1600" b="1" dirty="0"/>
              <a:t> tedy </a:t>
            </a:r>
            <a:r>
              <a:rPr lang="pl-PL" sz="1600" b="1" dirty="0" err="1"/>
              <a:t>své</a:t>
            </a:r>
            <a:r>
              <a:rPr lang="pl-PL" sz="1600" b="1" dirty="0"/>
              <a:t> nitro a </a:t>
            </a:r>
            <a:r>
              <a:rPr lang="pl-PL" sz="1600" b="1" dirty="0" err="1"/>
              <a:t>netoužil</a:t>
            </a:r>
            <a:r>
              <a:rPr lang="pl-PL" sz="1600" b="1" dirty="0"/>
              <a:t> po </a:t>
            </a:r>
            <a:r>
              <a:rPr lang="pl-PL" sz="1600" b="1" dirty="0" err="1"/>
              <a:t>interesantnosti</a:t>
            </a:r>
            <a:r>
              <a:rPr lang="pl-PL" sz="1600" b="1" dirty="0"/>
              <a:t>, </a:t>
            </a:r>
            <a:r>
              <a:rPr lang="pl-PL" sz="1600" b="1" dirty="0" err="1"/>
              <a:t>překvapivosti</a:t>
            </a:r>
            <a:r>
              <a:rPr lang="pl-PL" sz="1600" b="1" dirty="0"/>
              <a:t>, </a:t>
            </a:r>
            <a:r>
              <a:rPr lang="pl-PL" sz="1600" b="1" dirty="0" err="1"/>
              <a:t>napínavosti</a:t>
            </a:r>
            <a:r>
              <a:rPr lang="pl-PL" sz="1600" b="1" dirty="0"/>
              <a:t>. Ne </a:t>
            </a:r>
            <a:r>
              <a:rPr lang="pl-PL" sz="1600" b="1" dirty="0" err="1"/>
              <a:t>osobitost</a:t>
            </a:r>
            <a:r>
              <a:rPr lang="pl-PL" sz="1600" b="1" dirty="0"/>
              <a:t> a </a:t>
            </a:r>
            <a:r>
              <a:rPr lang="pl-PL" sz="1600" b="1" dirty="0" err="1"/>
              <a:t>úchylka</a:t>
            </a:r>
            <a:r>
              <a:rPr lang="pl-PL" sz="1600" b="1" dirty="0"/>
              <a:t> od </a:t>
            </a:r>
            <a:r>
              <a:rPr lang="pl-PL" sz="1600" b="1" dirty="0" err="1"/>
              <a:t>průměru</a:t>
            </a:r>
            <a:r>
              <a:rPr lang="pl-PL" sz="1600" b="1" dirty="0"/>
              <a:t>, </a:t>
            </a:r>
            <a:r>
              <a:rPr lang="pl-PL" sz="1600" b="1" dirty="0" err="1"/>
              <a:t>nýbrž</a:t>
            </a:r>
            <a:r>
              <a:rPr lang="pl-PL" sz="1600" b="1" dirty="0"/>
              <a:t> </a:t>
            </a:r>
            <a:r>
              <a:rPr lang="pl-PL" sz="1600" b="1" dirty="0" err="1"/>
              <a:t>typičnost</a:t>
            </a:r>
            <a:r>
              <a:rPr lang="pl-PL" sz="1600" b="1" dirty="0"/>
              <a:t> a </a:t>
            </a:r>
            <a:r>
              <a:rPr lang="pl-PL" sz="1600" b="1" dirty="0" err="1"/>
              <a:t>běžnost</a:t>
            </a:r>
            <a:r>
              <a:rPr lang="pl-PL" sz="1600" b="1" dirty="0"/>
              <a:t> </a:t>
            </a:r>
            <a:r>
              <a:rPr lang="pl-PL" sz="1600" b="1" dirty="0" err="1"/>
              <a:t>jsou</a:t>
            </a:r>
            <a:r>
              <a:rPr lang="pl-PL" sz="1600" b="1" dirty="0"/>
              <a:t> </a:t>
            </a:r>
            <a:r>
              <a:rPr lang="pl-PL" sz="1600" b="1" dirty="0" err="1"/>
              <a:t>jeho</a:t>
            </a:r>
            <a:r>
              <a:rPr lang="pl-PL" sz="1600" b="1" dirty="0"/>
              <a:t> </a:t>
            </a:r>
            <a:r>
              <a:rPr lang="pl-PL" sz="1600" b="1" dirty="0" err="1"/>
              <a:t>ideálem</a:t>
            </a:r>
            <a:r>
              <a:rPr lang="pl-PL" sz="1600" b="1" dirty="0"/>
              <a:t> </a:t>
            </a:r>
            <a:r>
              <a:rPr lang="pl-PL" sz="1600" b="1" dirty="0" err="1"/>
              <a:t>uměleckým</a:t>
            </a:r>
            <a:r>
              <a:rPr lang="pl-PL" sz="1600" b="1" dirty="0"/>
              <a:t> i </a:t>
            </a:r>
            <a:r>
              <a:rPr lang="pl-PL" sz="1600" b="1" dirty="0" err="1"/>
              <a:t>lidským</a:t>
            </a:r>
            <a:br>
              <a:rPr lang="pl-PL" sz="1600" b="1" u="none" strike="noStrike" dirty="0">
                <a:effectLst/>
              </a:rPr>
            </a:br>
            <a:endParaRPr lang="pl-PL" sz="1600" b="1" dirty="0"/>
          </a:p>
        </p:txBody>
      </p:sp>
      <p:pic>
        <p:nvPicPr>
          <p:cNvPr id="5" name="Obraz 4" descr="Obraz zawierający rysowanie, szkic, sztuka&#10;&#10;Opis wygenerowany automatycznie">
            <a:extLst>
              <a:ext uri="{FF2B5EF4-FFF2-40B4-BE49-F238E27FC236}">
                <a16:creationId xmlns:a16="http://schemas.microsoft.com/office/drawing/2014/main" id="{A7C2849E-29F3-1538-DC4C-5BBA43F3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43" y="633840"/>
            <a:ext cx="3456000" cy="53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8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6698D9-4D9B-49B6-BAC3-9F53F8F36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470463"/>
          </a:xfrm>
        </p:spPr>
        <p:txBody>
          <a:bodyPr anchor="ctr">
            <a:normAutofit/>
          </a:bodyPr>
          <a:lstStyle/>
          <a:p>
            <a:r>
              <a:rPr lang="cs-CZ" sz="3600"/>
              <a:t>Majestát zákona</a:t>
            </a: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A37D84-D780-47A9-8B16-8641D403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018" y="643466"/>
            <a:ext cx="6779694" cy="5470462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Konflikt, který v každé a balad vyvolává střet člověka se zákonem, vzniká v různých dějových situacích a zasahuje různé postavy</a:t>
            </a:r>
            <a:r>
              <a:rPr lang="pl-PL" sz="2000" dirty="0"/>
              <a:t>;</a:t>
            </a:r>
            <a:r>
              <a:rPr lang="cs-CZ" sz="2000" dirty="0"/>
              <a:t> navzdory odlišnostem naplňuje se však ve všech těchto baladických osudech jedno společné schéma, které tvoří osudová hranice - ať již mezi dobrem a zlem, nebo mezi oblastí vůle, rozumu a oblastí nevědomí, iracionality: hranice, kterou ustavuje a zviditelňuje právě existenci „zákona“ a před níž člověk nemá úniku. </a:t>
            </a:r>
            <a:r>
              <a:rPr lang="pl-PL" sz="2000" dirty="0"/>
              <a:t>[…]</a:t>
            </a:r>
            <a:r>
              <a:rPr lang="cs-CZ" sz="2000" dirty="0"/>
              <a:t> Proto bylo také zcela na místě předpokládat (a věřit), že tento řád provází a provázel člověka i celý národ od nepaměti a že svědectví o této kontinuitě může vydat právě svět dávných mýtů a lidové poezie. To, co v něm Erben hledal, byla právě tato biedermeierovská vize. Erbenovi se podařilo projektovat ji do prostonárodní poezie jako představu o prazákladním vzorci-zákonu, jenž určuje život jednotlivce a kolektivu. Jestliže minulost národní kultury byla již jednou mýtizovaná v duchu nacionální ideje </a:t>
            </a:r>
            <a:r>
              <a:rPr lang="pl-PL" sz="2000" dirty="0"/>
              <a:t>(</a:t>
            </a:r>
            <a:r>
              <a:rPr lang="cs-CZ" sz="2000" dirty="0"/>
              <a:t>v intencích historismu</a:t>
            </a:r>
            <a:r>
              <a:rPr lang="pl-PL" sz="2000" dirty="0"/>
              <a:t>), </a:t>
            </a:r>
            <a:r>
              <a:rPr lang="pl-PL" sz="2000" dirty="0" err="1"/>
              <a:t>Erbenovo</a:t>
            </a:r>
            <a:r>
              <a:rPr lang="pl-PL" sz="2000" dirty="0"/>
              <a:t> </a:t>
            </a:r>
            <a:r>
              <a:rPr lang="pl-PL" sz="2000" dirty="0" err="1"/>
              <a:t>básnické</a:t>
            </a:r>
            <a:r>
              <a:rPr lang="pl-PL" sz="2000" dirty="0"/>
              <a:t> </a:t>
            </a:r>
            <a:r>
              <a:rPr lang="pl-PL" sz="2000" dirty="0" err="1"/>
              <a:t>pojetí</a:t>
            </a:r>
            <a:r>
              <a:rPr lang="pl-PL" sz="2000" dirty="0"/>
              <a:t> folkloru </a:t>
            </a:r>
            <a:r>
              <a:rPr lang="pl-PL" sz="2000" dirty="0" err="1"/>
              <a:t>dokončilo</a:t>
            </a:r>
            <a:r>
              <a:rPr lang="pl-PL" sz="2000" dirty="0"/>
              <a:t> a </a:t>
            </a:r>
            <a:r>
              <a:rPr lang="pl-PL" sz="2000" dirty="0" err="1"/>
              <a:t>docelilo</a:t>
            </a:r>
            <a:r>
              <a:rPr lang="pl-PL" sz="2000" dirty="0"/>
              <a:t> tuto </a:t>
            </a:r>
            <a:r>
              <a:rPr lang="pl-PL" sz="2000" dirty="0" err="1"/>
              <a:t>mýtizaci</a:t>
            </a:r>
            <a:r>
              <a:rPr lang="pl-PL" sz="2000" dirty="0"/>
              <a:t> v </a:t>
            </a:r>
            <a:r>
              <a:rPr lang="pl-PL" sz="2000" dirty="0" err="1"/>
              <a:t>intencích</a:t>
            </a:r>
            <a:r>
              <a:rPr lang="pl-PL" sz="2000" dirty="0"/>
              <a:t> </a:t>
            </a:r>
            <a:r>
              <a:rPr lang="pl-PL" sz="2000" dirty="0" err="1"/>
              <a:t>mravního</a:t>
            </a:r>
            <a:r>
              <a:rPr lang="pl-PL" sz="2000" dirty="0"/>
              <a:t> </a:t>
            </a:r>
            <a:r>
              <a:rPr lang="pl-PL" sz="2000" dirty="0" err="1"/>
              <a:t>řádu</a:t>
            </a:r>
            <a:r>
              <a:rPr lang="pl-PL" sz="2000" dirty="0"/>
              <a:t> biedermeieru.</a:t>
            </a:r>
          </a:p>
          <a:p>
            <a:pPr lvl="7"/>
            <a:r>
              <a:rPr lang="pl-PL" sz="1600" dirty="0" err="1"/>
              <a:t>Hana</a:t>
            </a:r>
            <a:r>
              <a:rPr lang="pl-PL" sz="1600" dirty="0"/>
              <a:t> </a:t>
            </a:r>
            <a:r>
              <a:rPr lang="pl-PL" sz="1600" dirty="0" err="1"/>
              <a:t>Šmahelová</a:t>
            </a:r>
            <a:endParaRPr lang="pl-PL" sz="1600" dirty="0"/>
          </a:p>
          <a:p>
            <a:pPr>
              <a:lnSpc>
                <a:spcPct val="90000"/>
              </a:lnSpc>
            </a:pPr>
            <a:endParaRPr lang="pl-PL" sz="2000" dirty="0"/>
          </a:p>
        </p:txBody>
      </p:sp>
      <p:pic>
        <p:nvPicPr>
          <p:cNvPr id="5" name="Obraz 4" descr="Obraz zawierający tekst, tkanina, kilka&#10;&#10;Opis wygenerowany automatycznie">
            <a:extLst>
              <a:ext uri="{FF2B5EF4-FFF2-40B4-BE49-F238E27FC236}">
                <a16:creationId xmlns:a16="http://schemas.microsoft.com/office/drawing/2014/main" id="{3B13548E-9F1F-4600-BB50-509CF339F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3" y="643466"/>
            <a:ext cx="3348000" cy="176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9AF170-A707-4405-9D8E-3CEC092B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1990725"/>
            <a:ext cx="2882908" cy="2676525"/>
          </a:xfrm>
        </p:spPr>
        <p:txBody>
          <a:bodyPr anchor="ctr">
            <a:normAutofit/>
          </a:bodyPr>
          <a:lstStyle/>
          <a:p>
            <a:r>
              <a:rPr lang="cs-CZ" sz="2400" dirty="0"/>
              <a:t>Biedermeierský design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78A976-3239-4338-B765-B337A2F1B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565" y="643466"/>
            <a:ext cx="6818427" cy="5470462"/>
          </a:xfrm>
          <a:blipFill>
            <a:blip r:embed="rId2"/>
            <a:tile tx="0" ty="0" sx="100000" sy="100000" flip="none" algn="tl"/>
          </a:blipFill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pl-PL" sz="2000" dirty="0"/>
              <a:t>Pod </a:t>
            </a:r>
            <a:r>
              <a:rPr lang="pl-PL" sz="2000" dirty="0" err="1"/>
              <a:t>pevným</a:t>
            </a:r>
            <a:r>
              <a:rPr lang="pl-PL" sz="2000" dirty="0"/>
              <a:t> </a:t>
            </a:r>
            <a:r>
              <a:rPr lang="pl-PL" sz="2000" dirty="0" err="1"/>
              <a:t>policejním</a:t>
            </a:r>
            <a:r>
              <a:rPr lang="pl-PL" sz="2000" dirty="0"/>
              <a:t> </a:t>
            </a:r>
            <a:r>
              <a:rPr lang="pl-PL" sz="2000" dirty="0" err="1"/>
              <a:t>režimem</a:t>
            </a:r>
            <a:r>
              <a:rPr lang="pl-PL" sz="2000" dirty="0"/>
              <a:t> </a:t>
            </a:r>
            <a:r>
              <a:rPr lang="pl-PL" sz="2000" dirty="0" err="1"/>
              <a:t>rakouského</a:t>
            </a:r>
            <a:r>
              <a:rPr lang="pl-PL" sz="2000" dirty="0"/>
              <a:t> </a:t>
            </a:r>
            <a:r>
              <a:rPr lang="pl-PL" sz="2000" dirty="0" err="1"/>
              <a:t>kancléře</a:t>
            </a:r>
            <a:r>
              <a:rPr lang="pl-PL" sz="2000" dirty="0"/>
              <a:t> Metternicha </a:t>
            </a:r>
            <a:r>
              <a:rPr lang="pl-PL" sz="2000" dirty="0" err="1"/>
              <a:t>se</a:t>
            </a:r>
            <a:r>
              <a:rPr lang="pl-PL" sz="2000" dirty="0"/>
              <a:t> </a:t>
            </a:r>
            <a:r>
              <a:rPr lang="pl-PL" sz="2000" dirty="0" err="1"/>
              <a:t>sice</a:t>
            </a:r>
            <a:r>
              <a:rPr lang="pl-PL" sz="2000" dirty="0"/>
              <a:t> </a:t>
            </a:r>
            <a:r>
              <a:rPr lang="pl-PL" sz="2000" dirty="0" err="1"/>
              <a:t>příliš</a:t>
            </a:r>
            <a:r>
              <a:rPr lang="pl-PL" sz="2000" dirty="0"/>
              <a:t> </a:t>
            </a:r>
            <a:r>
              <a:rPr lang="pl-PL" sz="2000" dirty="0" err="1"/>
              <a:t>nedařilo</a:t>
            </a:r>
            <a:r>
              <a:rPr lang="pl-PL" sz="2000" dirty="0"/>
              <a:t> </a:t>
            </a:r>
            <a:r>
              <a:rPr lang="pl-PL" sz="2000" dirty="0" err="1"/>
              <a:t>svobodné</a:t>
            </a:r>
            <a:r>
              <a:rPr lang="pl-PL" sz="2000" dirty="0"/>
              <a:t> </a:t>
            </a:r>
            <a:r>
              <a:rPr lang="pl-PL" sz="2000" dirty="0" err="1"/>
              <a:t>politice</a:t>
            </a:r>
            <a:r>
              <a:rPr lang="pl-PL" sz="2000" dirty="0"/>
              <a:t> a tomu, co </a:t>
            </a:r>
            <a:r>
              <a:rPr lang="pl-PL" sz="2000" dirty="0" err="1"/>
              <a:t>bychom</a:t>
            </a:r>
            <a:r>
              <a:rPr lang="pl-PL" sz="2000" dirty="0"/>
              <a:t> </a:t>
            </a:r>
            <a:r>
              <a:rPr lang="pl-PL" sz="2000" dirty="0" err="1"/>
              <a:t>dnes</a:t>
            </a:r>
            <a:r>
              <a:rPr lang="pl-PL" sz="2000" dirty="0"/>
              <a:t> </a:t>
            </a:r>
            <a:r>
              <a:rPr lang="pl-PL" sz="2000" dirty="0" err="1"/>
              <a:t>nazvali</a:t>
            </a:r>
            <a:r>
              <a:rPr lang="pl-PL" sz="2000" dirty="0"/>
              <a:t> </a:t>
            </a:r>
            <a:r>
              <a:rPr lang="pl-PL" sz="2000" dirty="0" err="1"/>
              <a:t>občanskou</a:t>
            </a:r>
            <a:r>
              <a:rPr lang="pl-PL" sz="2000" dirty="0"/>
              <a:t> </a:t>
            </a:r>
            <a:r>
              <a:rPr lang="pl-PL" sz="2000" dirty="0" err="1"/>
              <a:t>společností</a:t>
            </a:r>
            <a:r>
              <a:rPr lang="pl-PL" sz="2000" dirty="0"/>
              <a:t>, o to </a:t>
            </a:r>
            <a:r>
              <a:rPr lang="pl-PL" sz="2000" dirty="0" err="1"/>
              <a:t>více</a:t>
            </a:r>
            <a:r>
              <a:rPr lang="pl-PL" sz="2000" dirty="0"/>
              <a:t> </a:t>
            </a:r>
            <a:r>
              <a:rPr lang="pl-PL" sz="2000" dirty="0" err="1"/>
              <a:t>se</a:t>
            </a:r>
            <a:r>
              <a:rPr lang="pl-PL" sz="2000" dirty="0"/>
              <a:t> </a:t>
            </a:r>
            <a:r>
              <a:rPr lang="pl-PL" sz="2000" dirty="0" err="1"/>
              <a:t>však</a:t>
            </a:r>
            <a:r>
              <a:rPr lang="pl-PL" sz="2000" dirty="0"/>
              <a:t> </a:t>
            </a:r>
            <a:r>
              <a:rPr lang="pl-PL" sz="2000" dirty="0" err="1"/>
              <a:t>tehdejší</a:t>
            </a:r>
            <a:r>
              <a:rPr lang="pl-PL" sz="2000" dirty="0"/>
              <a:t> </a:t>
            </a:r>
            <a:r>
              <a:rPr lang="pl-PL" sz="2000" dirty="0" err="1"/>
              <a:t>střední</a:t>
            </a:r>
            <a:r>
              <a:rPr lang="pl-PL" sz="2000" dirty="0"/>
              <a:t> </a:t>
            </a:r>
            <a:r>
              <a:rPr lang="pl-PL" sz="2000" dirty="0" err="1"/>
              <a:t>vrstvy</a:t>
            </a:r>
            <a:r>
              <a:rPr lang="pl-PL" sz="2000" dirty="0"/>
              <a:t> </a:t>
            </a:r>
            <a:r>
              <a:rPr lang="pl-PL" sz="2000" dirty="0" err="1"/>
              <a:t>vrhly</a:t>
            </a:r>
            <a:r>
              <a:rPr lang="pl-PL" sz="2000" dirty="0"/>
              <a:t> na </a:t>
            </a:r>
            <a:r>
              <a:rPr lang="pl-PL" sz="2000" dirty="0" err="1"/>
              <a:t>hromadění</a:t>
            </a:r>
            <a:r>
              <a:rPr lang="pl-PL" sz="2000" dirty="0"/>
              <a:t> </a:t>
            </a:r>
            <a:r>
              <a:rPr lang="pl-PL" sz="2000" dirty="0" err="1"/>
              <a:t>rodinných</a:t>
            </a:r>
            <a:r>
              <a:rPr lang="pl-PL" sz="2000" dirty="0"/>
              <a:t> </a:t>
            </a:r>
            <a:r>
              <a:rPr lang="pl-PL" sz="2000" dirty="0" err="1"/>
              <a:t>statků</a:t>
            </a:r>
            <a:r>
              <a:rPr lang="pl-PL" sz="2000" dirty="0"/>
              <a:t> a </a:t>
            </a:r>
            <a:r>
              <a:rPr lang="pl-PL" sz="2000" dirty="0" err="1"/>
              <a:t>budování</a:t>
            </a:r>
            <a:r>
              <a:rPr lang="pl-PL" sz="2000" dirty="0"/>
              <a:t> </a:t>
            </a:r>
            <a:r>
              <a:rPr lang="pl-PL" sz="2000" dirty="0" err="1"/>
              <a:t>domácího</a:t>
            </a:r>
            <a:r>
              <a:rPr lang="pl-PL" sz="2000" dirty="0"/>
              <a:t> </a:t>
            </a:r>
            <a:r>
              <a:rPr lang="pl-PL" sz="2000" dirty="0" err="1"/>
              <a:t>štěstí</a:t>
            </a:r>
            <a:r>
              <a:rPr lang="pl-PL" sz="2000" dirty="0"/>
              <a:t> a </a:t>
            </a:r>
            <a:r>
              <a:rPr lang="pl-PL" sz="2000" dirty="0" err="1"/>
              <a:t>pohody</a:t>
            </a:r>
            <a:r>
              <a:rPr lang="pl-PL" sz="2000" dirty="0"/>
              <a:t>. </a:t>
            </a:r>
            <a:r>
              <a:rPr lang="pl-PL" sz="2000" dirty="0" err="1"/>
              <a:t>Právě</a:t>
            </a:r>
            <a:r>
              <a:rPr lang="pl-PL" sz="2000" dirty="0"/>
              <a:t> biedermeier je </a:t>
            </a:r>
            <a:r>
              <a:rPr lang="pl-PL" sz="2000" dirty="0" err="1"/>
              <a:t>obdobím</a:t>
            </a:r>
            <a:r>
              <a:rPr lang="pl-PL" sz="2000" dirty="0"/>
              <a:t>, </a:t>
            </a:r>
            <a:r>
              <a:rPr lang="pl-PL" sz="2000" dirty="0" err="1"/>
              <a:t>kdy</a:t>
            </a:r>
            <a:r>
              <a:rPr lang="pl-PL" sz="2000" dirty="0"/>
              <a:t> </a:t>
            </a:r>
            <a:r>
              <a:rPr lang="pl-PL" sz="2000" dirty="0" err="1"/>
              <a:t>Evropa</a:t>
            </a:r>
            <a:r>
              <a:rPr lang="pl-PL" sz="2000" dirty="0"/>
              <a:t> </a:t>
            </a:r>
            <a:r>
              <a:rPr lang="pl-PL" sz="2000" dirty="0" err="1"/>
              <a:t>sklízí</a:t>
            </a:r>
            <a:r>
              <a:rPr lang="pl-PL" sz="2000" dirty="0"/>
              <a:t> </a:t>
            </a:r>
            <a:r>
              <a:rPr lang="pl-PL" sz="2000" dirty="0" err="1"/>
              <a:t>první</a:t>
            </a:r>
            <a:r>
              <a:rPr lang="pl-PL" sz="2000" dirty="0"/>
              <a:t>, </a:t>
            </a:r>
            <a:r>
              <a:rPr lang="pl-PL" sz="2000" dirty="0" err="1"/>
              <a:t>zatím</a:t>
            </a:r>
            <a:r>
              <a:rPr lang="pl-PL" sz="2000" dirty="0"/>
              <a:t> </a:t>
            </a:r>
            <a:r>
              <a:rPr lang="pl-PL" sz="2000" dirty="0" err="1"/>
              <a:t>ještě</a:t>
            </a:r>
            <a:r>
              <a:rPr lang="pl-PL" sz="2000" dirty="0"/>
              <a:t> </a:t>
            </a:r>
            <a:r>
              <a:rPr lang="pl-PL" sz="2000" dirty="0" err="1"/>
              <a:t>sladké</a:t>
            </a:r>
            <a:r>
              <a:rPr lang="pl-PL" sz="2000" dirty="0"/>
              <a:t> </a:t>
            </a:r>
            <a:r>
              <a:rPr lang="pl-PL" sz="2000" dirty="0" err="1"/>
              <a:t>plody</a:t>
            </a:r>
            <a:r>
              <a:rPr lang="pl-PL" sz="2000" dirty="0"/>
              <a:t> </a:t>
            </a:r>
            <a:r>
              <a:rPr lang="pl-PL" sz="2000" dirty="0" err="1"/>
              <a:t>průmyslové</a:t>
            </a:r>
            <a:r>
              <a:rPr lang="pl-PL" sz="2000" dirty="0"/>
              <a:t> </a:t>
            </a:r>
            <a:r>
              <a:rPr lang="pl-PL" sz="2000" dirty="0" err="1"/>
              <a:t>revoluce</a:t>
            </a:r>
            <a:r>
              <a:rPr lang="pl-PL" sz="2000" dirty="0"/>
              <a:t> a </a:t>
            </a:r>
            <a:r>
              <a:rPr lang="pl-PL" sz="2000" dirty="0" err="1"/>
              <a:t>kdy</a:t>
            </a:r>
            <a:r>
              <a:rPr lang="pl-PL" sz="2000" dirty="0"/>
              <a:t> </a:t>
            </a:r>
            <a:r>
              <a:rPr lang="pl-PL" sz="2000" dirty="0" err="1"/>
              <a:t>se</a:t>
            </a:r>
            <a:r>
              <a:rPr lang="pl-PL" sz="2000" dirty="0"/>
              <a:t> </a:t>
            </a:r>
            <a:r>
              <a:rPr lang="pl-PL" sz="2000" dirty="0" err="1"/>
              <a:t>poprvé</a:t>
            </a:r>
            <a:r>
              <a:rPr lang="pl-PL" sz="2000" dirty="0"/>
              <a:t> v </a:t>
            </a:r>
            <a:r>
              <a:rPr lang="pl-PL" sz="2000" dirty="0" err="1"/>
              <a:t>jejích</a:t>
            </a:r>
            <a:r>
              <a:rPr lang="pl-PL" sz="2000" dirty="0"/>
              <a:t> </a:t>
            </a:r>
            <a:r>
              <a:rPr lang="pl-PL" sz="2000" dirty="0" err="1"/>
              <a:t>novodobých</a:t>
            </a:r>
            <a:r>
              <a:rPr lang="pl-PL" sz="2000" dirty="0"/>
              <a:t> </a:t>
            </a:r>
            <a:r>
              <a:rPr lang="pl-PL" sz="2000" dirty="0" err="1"/>
              <a:t>dějinách</a:t>
            </a:r>
            <a:r>
              <a:rPr lang="pl-PL" sz="2000" dirty="0"/>
              <a:t> </a:t>
            </a:r>
            <a:r>
              <a:rPr lang="pl-PL" sz="2000" dirty="0" err="1"/>
              <a:t>početnější</a:t>
            </a:r>
            <a:r>
              <a:rPr lang="pl-PL" sz="2000" dirty="0"/>
              <a:t> </a:t>
            </a:r>
            <a:r>
              <a:rPr lang="pl-PL" sz="2000" dirty="0" err="1"/>
              <a:t>vrstva</a:t>
            </a:r>
            <a:r>
              <a:rPr lang="pl-PL" sz="2000" dirty="0"/>
              <a:t> </a:t>
            </a:r>
            <a:r>
              <a:rPr lang="pl-PL" sz="2000" dirty="0" err="1"/>
              <a:t>lidí</a:t>
            </a:r>
            <a:r>
              <a:rPr lang="pl-PL" sz="2000" dirty="0"/>
              <a:t> </a:t>
            </a:r>
            <a:r>
              <a:rPr lang="pl-PL" sz="2000" dirty="0" err="1"/>
              <a:t>domohla</a:t>
            </a:r>
            <a:r>
              <a:rPr lang="pl-PL" sz="2000" dirty="0"/>
              <a:t> </a:t>
            </a:r>
            <a:r>
              <a:rPr lang="pl-PL" sz="2000" dirty="0" err="1"/>
              <a:t>vyššího</a:t>
            </a:r>
            <a:r>
              <a:rPr lang="pl-PL" sz="2000" dirty="0"/>
              <a:t> </a:t>
            </a:r>
            <a:r>
              <a:rPr lang="pl-PL" sz="2000" dirty="0" err="1"/>
              <a:t>blahobytu</a:t>
            </a:r>
            <a:r>
              <a:rPr lang="pl-PL" sz="2000" dirty="0"/>
              <a:t> a </a:t>
            </a:r>
            <a:r>
              <a:rPr lang="pl-PL" sz="2000" dirty="0" err="1"/>
              <a:t>životního</a:t>
            </a:r>
            <a:r>
              <a:rPr lang="pl-PL" sz="2000" dirty="0"/>
              <a:t> standardu. A </a:t>
            </a:r>
            <a:r>
              <a:rPr lang="pl-PL" sz="2000" dirty="0" err="1"/>
              <a:t>dává</a:t>
            </a:r>
            <a:r>
              <a:rPr lang="pl-PL" sz="2000" dirty="0"/>
              <a:t> to </a:t>
            </a:r>
            <a:r>
              <a:rPr lang="pl-PL" sz="2000" dirty="0" err="1"/>
              <a:t>zřetelně</a:t>
            </a:r>
            <a:r>
              <a:rPr lang="pl-PL" sz="2000" dirty="0"/>
              <a:t> </a:t>
            </a:r>
            <a:r>
              <a:rPr lang="pl-PL" sz="2000" dirty="0" err="1"/>
              <a:t>najevo</a:t>
            </a:r>
            <a:r>
              <a:rPr lang="pl-PL" sz="2000" dirty="0"/>
              <a:t> – </a:t>
            </a:r>
            <a:r>
              <a:rPr lang="pl-PL" sz="2000" dirty="0" err="1"/>
              <a:t>nikoliv</a:t>
            </a:r>
            <a:r>
              <a:rPr lang="pl-PL" sz="2000" dirty="0"/>
              <a:t> </a:t>
            </a:r>
            <a:r>
              <a:rPr lang="pl-PL" sz="2000" dirty="0" err="1"/>
              <a:t>převratnými</a:t>
            </a:r>
            <a:r>
              <a:rPr lang="pl-PL" sz="2000" dirty="0"/>
              <a:t> </a:t>
            </a:r>
            <a:r>
              <a:rPr lang="pl-PL" sz="2000" dirty="0" err="1"/>
              <a:t>výtvory</a:t>
            </a:r>
            <a:r>
              <a:rPr lang="pl-PL" sz="2000" dirty="0"/>
              <a:t> ducha, ale </a:t>
            </a:r>
            <a:r>
              <a:rPr lang="pl-PL" sz="2000" dirty="0" err="1"/>
              <a:t>líbivým</a:t>
            </a:r>
            <a:r>
              <a:rPr lang="pl-PL" sz="2000" dirty="0"/>
              <a:t> </a:t>
            </a:r>
            <a:r>
              <a:rPr lang="pl-PL" sz="2000" dirty="0" err="1"/>
              <a:t>kýčem</a:t>
            </a:r>
            <a:r>
              <a:rPr lang="pl-PL" sz="2000" dirty="0"/>
              <a:t>, </a:t>
            </a:r>
            <a:r>
              <a:rPr lang="pl-PL" sz="2000" dirty="0" err="1"/>
              <a:t>bytelným</a:t>
            </a:r>
            <a:r>
              <a:rPr lang="pl-PL" sz="2000" dirty="0"/>
              <a:t> </a:t>
            </a:r>
            <a:r>
              <a:rPr lang="pl-PL" sz="2000" dirty="0" err="1"/>
              <a:t>nábytkem</a:t>
            </a:r>
            <a:r>
              <a:rPr lang="pl-PL" sz="2000" dirty="0"/>
              <a:t> </a:t>
            </a:r>
            <a:r>
              <a:rPr lang="pl-PL" sz="2000" dirty="0" err="1"/>
              <a:t>opevňujícím</a:t>
            </a:r>
            <a:r>
              <a:rPr lang="pl-PL" sz="2000" dirty="0"/>
              <a:t> </a:t>
            </a:r>
            <a:r>
              <a:rPr lang="pl-PL" sz="2000" dirty="0" err="1"/>
              <a:t>rodinnou</a:t>
            </a:r>
            <a:r>
              <a:rPr lang="pl-PL" sz="2000" dirty="0"/>
              <a:t> </a:t>
            </a:r>
            <a:r>
              <a:rPr lang="pl-PL" sz="2000" dirty="0" err="1"/>
              <a:t>idylu</a:t>
            </a:r>
            <a:r>
              <a:rPr lang="pl-PL" sz="2000" dirty="0"/>
              <a:t> a </a:t>
            </a:r>
            <a:r>
              <a:rPr lang="pl-PL" sz="2000" dirty="0" err="1"/>
              <a:t>útulnost</a:t>
            </a:r>
            <a:r>
              <a:rPr lang="pl-PL" sz="2000" dirty="0"/>
              <a:t>. </a:t>
            </a:r>
            <a:r>
              <a:rPr lang="pl-PL" sz="2000" dirty="0" err="1"/>
              <a:t>Vzhledem</a:t>
            </a:r>
            <a:r>
              <a:rPr lang="pl-PL" sz="2000" dirty="0"/>
              <a:t> k </a:t>
            </a:r>
            <a:r>
              <a:rPr lang="pl-PL" sz="2000" dirty="0" err="1"/>
              <a:t>omezenosti</a:t>
            </a:r>
            <a:r>
              <a:rPr lang="pl-PL" sz="2000" dirty="0"/>
              <a:t> </a:t>
            </a:r>
            <a:r>
              <a:rPr lang="pl-PL" sz="2000" dirty="0" err="1"/>
              <a:t>politických</a:t>
            </a:r>
            <a:r>
              <a:rPr lang="pl-PL" sz="2000" dirty="0"/>
              <a:t> </a:t>
            </a:r>
            <a:r>
              <a:rPr lang="pl-PL" sz="2000" dirty="0" err="1"/>
              <a:t>možností</a:t>
            </a:r>
            <a:r>
              <a:rPr lang="pl-PL" sz="2000" dirty="0"/>
              <a:t> </a:t>
            </a:r>
            <a:r>
              <a:rPr lang="pl-PL" sz="2000" dirty="0" err="1"/>
              <a:t>jí</a:t>
            </a:r>
            <a:r>
              <a:rPr lang="pl-PL" sz="2000" dirty="0"/>
              <a:t> ani nic </a:t>
            </a:r>
            <a:r>
              <a:rPr lang="pl-PL" sz="2000" dirty="0" err="1"/>
              <a:t>jiného</a:t>
            </a:r>
            <a:r>
              <a:rPr lang="pl-PL" sz="2000" dirty="0"/>
              <a:t> </a:t>
            </a:r>
            <a:r>
              <a:rPr lang="pl-PL" sz="2000" dirty="0" err="1"/>
              <a:t>nezbývá</a:t>
            </a:r>
            <a:r>
              <a:rPr lang="pl-PL" sz="2000" dirty="0"/>
              <a:t>. </a:t>
            </a:r>
            <a:r>
              <a:rPr lang="pl-PL" sz="2000" dirty="0" err="1"/>
              <a:t>Znamením</a:t>
            </a:r>
            <a:r>
              <a:rPr lang="pl-PL" sz="2000" dirty="0"/>
              <a:t> doby </a:t>
            </a:r>
            <a:r>
              <a:rPr lang="pl-PL" sz="2000" dirty="0" err="1"/>
              <a:t>se</a:t>
            </a:r>
            <a:r>
              <a:rPr lang="pl-PL" sz="2000" dirty="0"/>
              <a:t> </a:t>
            </a:r>
            <a:r>
              <a:rPr lang="pl-PL" sz="2000" dirty="0" err="1"/>
              <a:t>staly</a:t>
            </a:r>
            <a:r>
              <a:rPr lang="pl-PL" sz="2000" dirty="0"/>
              <a:t> </a:t>
            </a:r>
            <a:r>
              <a:rPr lang="pl-PL" sz="2000" dirty="0" err="1"/>
              <a:t>nedělní</a:t>
            </a:r>
            <a:r>
              <a:rPr lang="pl-PL" sz="2000" dirty="0"/>
              <a:t> </a:t>
            </a:r>
            <a:r>
              <a:rPr lang="pl-PL" sz="2000" dirty="0" err="1"/>
              <a:t>mše</a:t>
            </a:r>
            <a:r>
              <a:rPr lang="pl-PL" sz="2000" dirty="0"/>
              <a:t>, </a:t>
            </a:r>
            <a:r>
              <a:rPr lang="pl-PL" sz="2000" dirty="0" err="1"/>
              <a:t>institucionalizovaná</a:t>
            </a:r>
            <a:r>
              <a:rPr lang="pl-PL" sz="2000" dirty="0"/>
              <a:t> </a:t>
            </a:r>
            <a:r>
              <a:rPr lang="pl-PL" sz="2000" dirty="0" err="1"/>
              <a:t>zatuchlá</a:t>
            </a:r>
            <a:r>
              <a:rPr lang="pl-PL" sz="2000" dirty="0"/>
              <a:t> </a:t>
            </a:r>
            <a:r>
              <a:rPr lang="pl-PL" sz="2000" dirty="0" err="1"/>
              <a:t>počestnost</a:t>
            </a:r>
            <a:r>
              <a:rPr lang="pl-PL" sz="2000" dirty="0"/>
              <a:t> a </a:t>
            </a:r>
            <a:r>
              <a:rPr lang="pl-PL" sz="2000" dirty="0" err="1"/>
              <a:t>dobré</a:t>
            </a:r>
            <a:r>
              <a:rPr lang="pl-PL" sz="2000" dirty="0"/>
              <a:t>, </a:t>
            </a:r>
            <a:r>
              <a:rPr lang="pl-PL" sz="2000" dirty="0" err="1"/>
              <a:t>typicky</a:t>
            </a:r>
            <a:r>
              <a:rPr lang="pl-PL" sz="2000" dirty="0"/>
              <a:t> </a:t>
            </a:r>
            <a:r>
              <a:rPr lang="pl-PL" sz="2000" dirty="0" err="1"/>
              <a:t>nezdravé</a:t>
            </a:r>
            <a:r>
              <a:rPr lang="pl-PL" sz="2000" dirty="0"/>
              <a:t> </a:t>
            </a:r>
            <a:r>
              <a:rPr lang="pl-PL" sz="2000" dirty="0" err="1"/>
              <a:t>středoevropské</a:t>
            </a:r>
            <a:r>
              <a:rPr lang="pl-PL" sz="2000" dirty="0"/>
              <a:t> </a:t>
            </a:r>
            <a:r>
              <a:rPr lang="pl-PL" sz="2000" dirty="0" err="1"/>
              <a:t>obědy</a:t>
            </a:r>
            <a:r>
              <a:rPr lang="pl-PL" sz="2000" dirty="0"/>
              <a:t>. I </a:t>
            </a:r>
            <a:r>
              <a:rPr lang="pl-PL" sz="2000" dirty="0" err="1"/>
              <a:t>tehdejší</a:t>
            </a:r>
            <a:r>
              <a:rPr lang="pl-PL" sz="2000" dirty="0"/>
              <a:t> </a:t>
            </a:r>
            <a:r>
              <a:rPr lang="pl-PL" sz="2000" dirty="0" err="1"/>
              <a:t>vlastenectví</a:t>
            </a:r>
            <a:r>
              <a:rPr lang="pl-PL" sz="2000" dirty="0"/>
              <a:t> </a:t>
            </a:r>
            <a:r>
              <a:rPr lang="pl-PL" sz="2000" dirty="0" err="1"/>
              <a:t>bylo</a:t>
            </a:r>
            <a:r>
              <a:rPr lang="pl-PL" sz="2000" dirty="0"/>
              <a:t> </a:t>
            </a:r>
            <a:r>
              <a:rPr lang="pl-PL" sz="2000" dirty="0" err="1"/>
              <a:t>krotké</a:t>
            </a:r>
            <a:r>
              <a:rPr lang="pl-PL" sz="2000" dirty="0"/>
              <a:t>, </a:t>
            </a:r>
            <a:r>
              <a:rPr lang="pl-PL" sz="2000" dirty="0" err="1"/>
              <a:t>omezující</a:t>
            </a:r>
            <a:r>
              <a:rPr lang="pl-PL" sz="2000" dirty="0"/>
              <a:t> </a:t>
            </a:r>
            <a:r>
              <a:rPr lang="pl-PL" sz="2000" dirty="0" err="1"/>
              <a:t>se</a:t>
            </a:r>
            <a:r>
              <a:rPr lang="pl-PL" sz="2000" dirty="0"/>
              <a:t> na </a:t>
            </a:r>
            <a:r>
              <a:rPr lang="pl-PL" sz="2000" dirty="0" err="1"/>
              <a:t>deklamovánky</a:t>
            </a:r>
            <a:r>
              <a:rPr lang="pl-PL" sz="2000" dirty="0"/>
              <a:t> a </a:t>
            </a:r>
            <a:r>
              <a:rPr lang="pl-PL" sz="2000" dirty="0" err="1"/>
              <a:t>merendy</a:t>
            </a:r>
            <a:r>
              <a:rPr lang="pl-PL" sz="2000" dirty="0"/>
              <a:t> v </a:t>
            </a:r>
            <a:r>
              <a:rPr lang="pl-PL" sz="2000" dirty="0" err="1"/>
              <a:t>parádních</a:t>
            </a:r>
            <a:r>
              <a:rPr lang="pl-PL" sz="2000" dirty="0"/>
              <a:t> </a:t>
            </a:r>
            <a:r>
              <a:rPr lang="pl-PL" sz="2000" dirty="0" err="1"/>
              <a:t>krinolínách</a:t>
            </a:r>
            <a:r>
              <a:rPr lang="pl-PL" sz="2000" dirty="0"/>
              <a:t>. </a:t>
            </a:r>
            <a:r>
              <a:rPr lang="pl-PL" sz="2000" dirty="0" err="1"/>
              <a:t>Nelze</a:t>
            </a:r>
            <a:r>
              <a:rPr lang="pl-PL" sz="2000" dirty="0"/>
              <a:t> </a:t>
            </a:r>
            <a:r>
              <a:rPr lang="pl-PL" sz="2000" dirty="0" err="1"/>
              <a:t>se</a:t>
            </a:r>
            <a:r>
              <a:rPr lang="pl-PL" sz="2000" dirty="0"/>
              <a:t> pak </a:t>
            </a:r>
            <a:r>
              <a:rPr lang="pl-PL" sz="2000" dirty="0" err="1"/>
              <a:t>divit</a:t>
            </a:r>
            <a:r>
              <a:rPr lang="pl-PL" sz="2000" dirty="0"/>
              <a:t>, </a:t>
            </a:r>
            <a:r>
              <a:rPr lang="pl-PL" sz="2000" dirty="0" err="1"/>
              <a:t>že</a:t>
            </a:r>
            <a:r>
              <a:rPr lang="pl-PL" sz="2000" dirty="0"/>
              <a:t> </a:t>
            </a:r>
            <a:r>
              <a:rPr lang="pl-PL" sz="2000" dirty="0" err="1"/>
              <a:t>dnešní</a:t>
            </a:r>
            <a:r>
              <a:rPr lang="pl-PL" sz="2000" dirty="0"/>
              <a:t> „</a:t>
            </a:r>
            <a:r>
              <a:rPr lang="pl-PL" sz="2000" dirty="0" err="1"/>
              <a:t>klasik</a:t>
            </a:r>
            <a:r>
              <a:rPr lang="pl-PL" sz="2000" dirty="0"/>
              <a:t>“ </a:t>
            </a:r>
            <a:r>
              <a:rPr lang="pl-PL" sz="2000" dirty="0" err="1"/>
              <a:t>Mácha</a:t>
            </a:r>
            <a:r>
              <a:rPr lang="pl-PL" sz="2000" dirty="0"/>
              <a:t> </a:t>
            </a:r>
            <a:r>
              <a:rPr lang="pl-PL" sz="2000" dirty="0" err="1"/>
              <a:t>musel</a:t>
            </a:r>
            <a:r>
              <a:rPr lang="pl-PL" sz="2000" dirty="0"/>
              <a:t> </a:t>
            </a:r>
            <a:r>
              <a:rPr lang="pl-PL" sz="2000" dirty="0" err="1"/>
              <a:t>být</a:t>
            </a:r>
            <a:r>
              <a:rPr lang="pl-PL" sz="2000" dirty="0"/>
              <a:t> pro </a:t>
            </a:r>
            <a:r>
              <a:rPr lang="pl-PL" sz="2000" dirty="0" err="1"/>
              <a:t>tehdejší</a:t>
            </a:r>
            <a:r>
              <a:rPr lang="pl-PL" sz="2000" dirty="0"/>
              <a:t> </a:t>
            </a:r>
            <a:r>
              <a:rPr lang="pl-PL" sz="2000" dirty="0" err="1"/>
              <a:t>dobu</a:t>
            </a:r>
            <a:r>
              <a:rPr lang="pl-PL" sz="2000" dirty="0"/>
              <a:t> </a:t>
            </a:r>
            <a:r>
              <a:rPr lang="pl-PL" sz="2000" dirty="0" err="1"/>
              <a:t>enfant</a:t>
            </a:r>
            <a:r>
              <a:rPr lang="pl-PL" sz="2000" dirty="0"/>
              <a:t> terrible.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Lubor </a:t>
            </a:r>
            <a:r>
              <a:rPr lang="pl-PL" sz="2000" dirty="0" err="1"/>
              <a:t>Kusočan</a:t>
            </a:r>
            <a:endParaRPr lang="pl-PL" sz="2000" dirty="0"/>
          </a:p>
        </p:txBody>
      </p:sp>
      <p:pic>
        <p:nvPicPr>
          <p:cNvPr id="11" name="Obraz 10" descr="Obraz zawierający podłoże, wewnątrz, pomieszczenie, krzesło&#10;&#10;Opis wygenerowany automatycznie">
            <a:extLst>
              <a:ext uri="{FF2B5EF4-FFF2-40B4-BE49-F238E27FC236}">
                <a16:creationId xmlns:a16="http://schemas.microsoft.com/office/drawing/2014/main" id="{D2EC2BC6-7C7F-47B3-A060-000539891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36" y="180551"/>
            <a:ext cx="2664000" cy="2664000"/>
          </a:xfrm>
          <a:prstGeom prst="rect">
            <a:avLst/>
          </a:prstGeom>
        </p:spPr>
      </p:pic>
      <p:pic>
        <p:nvPicPr>
          <p:cNvPr id="13" name="Obraz 12" descr="Obraz zawierający podłoże, wewnątrz, pomieszczenie, żyjący&#10;&#10;Opis wygenerowany automatycznie">
            <a:extLst>
              <a:ext uri="{FF2B5EF4-FFF2-40B4-BE49-F238E27FC236}">
                <a16:creationId xmlns:a16="http://schemas.microsoft.com/office/drawing/2014/main" id="{FE1C6619-8E8D-4ED0-AA09-F38BBBF05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5" y="3845928"/>
            <a:ext cx="2961942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19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materiały budowlane, kamień&#10;&#10;Opis wygenerowany automatycznie">
            <a:extLst>
              <a:ext uri="{FF2B5EF4-FFF2-40B4-BE49-F238E27FC236}">
                <a16:creationId xmlns:a16="http://schemas.microsoft.com/office/drawing/2014/main" id="{53551A98-AA03-493D-9939-E23AB1BEE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83" y="502276"/>
            <a:ext cx="5220000" cy="58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79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eble, podłoże, zewnętrzne, stół&#10;&#10;Opis wygenerowany automatycznie">
            <a:extLst>
              <a:ext uri="{FF2B5EF4-FFF2-40B4-BE49-F238E27FC236}">
                <a16:creationId xmlns:a16="http://schemas.microsoft.com/office/drawing/2014/main" id="{B65A3BE9-1916-435E-B821-1D7F24DE2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04842"/>
            <a:ext cx="8496000" cy="56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8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4BBFDB-F5E6-4CC0-B6C8-5C6F6AA9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01971"/>
            <a:ext cx="3970000" cy="1666501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cs-CZ" sz="4000">
                <a:solidFill>
                  <a:schemeClr val="tx1"/>
                </a:solidFill>
              </a:rPr>
              <a:t>Štěstí v ohraničenosti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052" name="Content Placeholder 2053">
            <a:extLst>
              <a:ext uri="{FF2B5EF4-FFF2-40B4-BE49-F238E27FC236}">
                <a16:creationId xmlns:a16="http://schemas.microsoft.com/office/drawing/2014/main" id="{533330E4-6482-4A30-87C9-899C4E219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731361"/>
            <a:ext cx="3583439" cy="348317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pl-PL" sz="1800">
                <a:solidFill>
                  <a:schemeClr val="tx1"/>
                </a:solidFill>
              </a:rPr>
              <a:t>[…] Láska k věcem představuje v tomto pojetí zároveň hlubokou důvěru v jejich řád, do něhož je člověk vřazen. […] </a:t>
            </a:r>
            <a:r>
              <a:rPr lang="cs-CZ" sz="1800">
                <a:solidFill>
                  <a:schemeClr val="tx1"/>
                </a:solidFill>
              </a:rPr>
              <a:t>V obytném interiéru a životním stylu  se odráží snaha ke zkrášlení a zpříjemnění života </a:t>
            </a:r>
            <a:r>
              <a:rPr lang="pl-PL" sz="1800">
                <a:solidFill>
                  <a:schemeClr val="tx1"/>
                </a:solidFill>
              </a:rPr>
              <a:t>[…], přednost dostává vše účelné, prakticky disponovatelné, pohodlné.</a:t>
            </a:r>
          </a:p>
          <a:p>
            <a:r>
              <a:rPr lang="pl-PL" sz="1800">
                <a:solidFill>
                  <a:schemeClr val="tx1"/>
                </a:solidFill>
              </a:rPr>
              <a:t>       Radim Vondráček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 descr="Obraz zawierający wewnątrz, podłoże, krzesło, pomieszczenie&#10;&#10;Opis wygenerowany automatycznie">
            <a:extLst>
              <a:ext uri="{FF2B5EF4-FFF2-40B4-BE49-F238E27FC236}">
                <a16:creationId xmlns:a16="http://schemas.microsoft.com/office/drawing/2014/main" id="{A7130DED-3F43-4354-8553-0E9C805F4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77" y="688545"/>
            <a:ext cx="3276000" cy="2302558"/>
          </a:xfrm>
          <a:prstGeom prst="rect">
            <a:avLst/>
          </a:prstGeom>
        </p:spPr>
      </p:pic>
      <p:pic>
        <p:nvPicPr>
          <p:cNvPr id="2050" name="Picture 2" descr="Biedermeier Furniture: Form Follows Function">
            <a:extLst>
              <a:ext uri="{FF2B5EF4-FFF2-40B4-BE49-F238E27FC236}">
                <a16:creationId xmlns:a16="http://schemas.microsoft.com/office/drawing/2014/main" id="{EFCAF75E-6216-42DA-AB8F-61E21BA89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 r="-2" b="-2"/>
          <a:stretch/>
        </p:blipFill>
        <p:spPr bwMode="auto">
          <a:xfrm>
            <a:off x="4545096" y="3429000"/>
            <a:ext cx="3420000" cy="183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podłoże, wewnątrz, ściana, pomieszczenie&#10;&#10;Opis wygenerowany automatycznie">
            <a:extLst>
              <a:ext uri="{FF2B5EF4-FFF2-40B4-BE49-F238E27FC236}">
                <a16:creationId xmlns:a16="http://schemas.microsoft.com/office/drawing/2014/main" id="{ABA25562-83A2-4D3C-955A-B19CBD2DE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4946" b="4"/>
          <a:stretch/>
        </p:blipFill>
        <p:spPr>
          <a:xfrm>
            <a:off x="8563687" y="688545"/>
            <a:ext cx="3060000" cy="2582639"/>
          </a:xfrm>
          <a:prstGeom prst="rect">
            <a:avLst/>
          </a:prstGeom>
        </p:spPr>
      </p:pic>
      <p:pic>
        <p:nvPicPr>
          <p:cNvPr id="4" name="Obraz 3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9FF92404-98D1-486A-983E-1D51799B0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87" y="3862223"/>
            <a:ext cx="3816000" cy="23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1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B95BCB-BAA3-4271-AEF4-9456468F2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>
            <a:normAutofit/>
          </a:bodyPr>
          <a:lstStyle/>
          <a:p>
            <a:r>
              <a:rPr lang="cs-CZ" sz="3200"/>
              <a:t>Biedermeier = světonázor</a:t>
            </a:r>
            <a:endParaRPr lang="pl-PL" sz="3200"/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ściana, wewnątrz, rodzina&#10;&#10;Opis wygenerowany automatycznie">
            <a:extLst>
              <a:ext uri="{FF2B5EF4-FFF2-40B4-BE49-F238E27FC236}">
                <a16:creationId xmlns:a16="http://schemas.microsoft.com/office/drawing/2014/main" id="{83E3D0BD-00DB-45B2-94D8-1A4FF1A61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11"/>
          <a:stretch/>
        </p:blipFill>
        <p:spPr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15BD6A-A9E4-4E25-BD9D-8AF6F2930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800" b="1">
                <a:latin typeface="Abadi" panose="020B0604020104020204" pitchFamily="34" charset="0"/>
              </a:rPr>
              <a:t>Biedermeier je vnímán jako životní styl a pocit. Biedermeierské hodnoty tvoří pevný základ středoevropské mentality. Patří mezi ně oslava nekonfliktních řešení, nekrvavých převratů a mírného pokroku v mezích (nečekaně liberálního) zákona. A tím to nekončí. Důvěrně známé vám jistě budou i další kusy naší ideové výbavy po Babičce (od známé biedermeierové autorky): rodina, děti, soukromí, řád, smír a soulad, žádné extrémy, zkrocení vášní a protikladů, přírodní medicína a zdravý životní styl s procházkami v libosadu.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550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9CD858-764F-4C5E-9494-6343865E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  <a:blipFill>
            <a:blip r:embed="rId2"/>
            <a:tile tx="0" ty="0" sx="100000" sy="100000" flip="none" algn="tl"/>
          </a:blipFill>
        </p:spPr>
        <p:txBody>
          <a:bodyPr anchor="b">
            <a:normAutofit/>
          </a:bodyPr>
          <a:lstStyle/>
          <a:p>
            <a:r>
              <a:rPr lang="cs-CZ" sz="3200" dirty="0"/>
              <a:t>Zkrocený romantismus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FAD21E-F127-487C-85F6-390527D4D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  <a:blipFill>
            <a:blip r:embed="rId2"/>
            <a:tile tx="0" ty="0" sx="100000" sy="100000" flip="none" algn="tl"/>
          </a:blipFill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300" dirty="0"/>
              <a:t>Biedermeierský životní pocit se vyznačuje především vědomím základního z nezrušitelného rozporu mezi realitou a lidskými touhami. Lidský život se pohybuje v napětí mezi skutečností a ideály, mezi pozemským bytím a nekonečnem, a toto napětí nelze odstranit, ale jen mírnit. </a:t>
            </a:r>
            <a:r>
              <a:rPr lang="pl-PL" sz="1300" dirty="0"/>
              <a:t>[…] </a:t>
            </a:r>
            <a:r>
              <a:rPr lang="cs-CZ" sz="1300" dirty="0"/>
              <a:t>Právě v tomto dualistickém postoji se spatřuje hlavní odlišnost od romantismu, který stírá hranice mezi životem a snem. To neznamená, že umění biedermeieru nemá místo pro fantazii či zázračno, právě naopak, sle je si vědomo jejich míry a hranic, jejich odlišnosti od všední reality. Smíření skutečnosti a ideálu je možné dosáhnout jen zdrženlivostí k přehnaným nárokům, tedy cestou duševního klidu.</a:t>
            </a:r>
          </a:p>
          <a:p>
            <a:pPr>
              <a:lnSpc>
                <a:spcPct val="100000"/>
              </a:lnSpc>
            </a:pPr>
            <a:r>
              <a:rPr lang="cs-CZ" sz="1300" dirty="0"/>
              <a:t>Radim Vondráček</a:t>
            </a:r>
            <a:endParaRPr lang="pl-PL" sz="1300" dirty="0"/>
          </a:p>
        </p:txBody>
      </p:sp>
      <p:pic>
        <p:nvPicPr>
          <p:cNvPr id="5" name="Obraz 4" descr="Obraz zawierający tekst, pomieszczenie&#10;&#10;Opis wygenerowany automatycznie">
            <a:extLst>
              <a:ext uri="{FF2B5EF4-FFF2-40B4-BE49-F238E27FC236}">
                <a16:creationId xmlns:a16="http://schemas.microsoft.com/office/drawing/2014/main" id="{E6303384-F2E1-4911-8645-216F9254F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r="13180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93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ABC7C7-51B0-463C-9470-E8EEA7C6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2800" dirty="0"/>
              <a:t>Tradice a řád</a:t>
            </a: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085543-B25B-4C64-ADF7-E8A826DFF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4" y="2359152"/>
            <a:ext cx="6007608" cy="3429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1300" dirty="0"/>
              <a:t>V biedermeieru se věnuje pozornost všemu malému a bezvýznamnému – každá sebemenší jednotlivost může být důležitá, neboť je částí vyššího celku. Ten má svoji uspořádanost, vyznačuje se zákonnou povahou dění, stává se synonymem nadosobního řádu, který ve světě vládne a kterému jsme podřízeni. </a:t>
            </a:r>
            <a:r>
              <a:rPr lang="pl-PL" sz="1300" dirty="0"/>
              <a:t>[…] </a:t>
            </a:r>
            <a:r>
              <a:rPr lang="cs-CZ" sz="1300" dirty="0"/>
              <a:t>Ke šťastnému životu patří stoitské přijetí osudu a soulad s ním. </a:t>
            </a:r>
            <a:r>
              <a:rPr lang="pl-PL" sz="1300" dirty="0"/>
              <a:t>[…] </a:t>
            </a:r>
            <a:r>
              <a:rPr lang="cs-CZ" sz="1300" dirty="0"/>
              <a:t>V souvislosti s tímto vědomím řádu a boží prozřetelnosti se v dobovém výtvarném umění a literatuře setkáváme s motivy sudiček a vyprávěním o šťastných hvězdách a sndělích strážcích. </a:t>
            </a:r>
            <a:r>
              <a:rPr lang="pl-PL" sz="1300" dirty="0"/>
              <a:t>[…] </a:t>
            </a:r>
            <a:r>
              <a:rPr lang="pl-PL" sz="1300" dirty="0" err="1"/>
              <a:t>Hlavní</a:t>
            </a:r>
            <a:r>
              <a:rPr lang="pl-PL" sz="1300" dirty="0"/>
              <a:t> </a:t>
            </a:r>
            <a:r>
              <a:rPr lang="pl-PL" sz="1300" dirty="0" err="1"/>
              <a:t>charakteristikou</a:t>
            </a:r>
            <a:r>
              <a:rPr lang="pl-PL" sz="1300" dirty="0"/>
              <a:t> </a:t>
            </a:r>
            <a:r>
              <a:rPr lang="pl-PL" sz="1300" dirty="0" err="1"/>
              <a:t>řádu</a:t>
            </a:r>
            <a:r>
              <a:rPr lang="pl-PL" sz="1300" dirty="0"/>
              <a:t> je </a:t>
            </a:r>
            <a:r>
              <a:rPr lang="pl-PL" sz="1300" dirty="0" err="1"/>
              <a:t>trvání</a:t>
            </a:r>
            <a:r>
              <a:rPr lang="pl-PL" sz="1300" dirty="0"/>
              <a:t>. […] </a:t>
            </a:r>
            <a:r>
              <a:rPr lang="pl-PL" sz="1300" dirty="0" err="1"/>
              <a:t>Sepětí</a:t>
            </a:r>
            <a:r>
              <a:rPr lang="pl-PL" sz="1300" dirty="0"/>
              <a:t> </a:t>
            </a:r>
            <a:r>
              <a:rPr lang="pl-PL" sz="1300" dirty="0" err="1"/>
              <a:t>generací</a:t>
            </a:r>
            <a:r>
              <a:rPr lang="pl-PL" sz="1300" dirty="0"/>
              <a:t>, </a:t>
            </a:r>
            <a:r>
              <a:rPr lang="pl-PL" sz="1300" dirty="0" err="1"/>
              <a:t>odkaz</a:t>
            </a:r>
            <a:r>
              <a:rPr lang="pl-PL" sz="1300" dirty="0"/>
              <a:t> </a:t>
            </a:r>
            <a:r>
              <a:rPr lang="pl-PL" sz="1300" dirty="0" err="1"/>
              <a:t>předků</a:t>
            </a:r>
            <a:r>
              <a:rPr lang="pl-PL" sz="1300" dirty="0"/>
              <a:t>  </a:t>
            </a:r>
            <a:r>
              <a:rPr lang="pl-PL" sz="1300" dirty="0" err="1"/>
              <a:t>předávajících</a:t>
            </a:r>
            <a:r>
              <a:rPr lang="pl-PL" sz="1300" dirty="0"/>
              <a:t> </a:t>
            </a:r>
            <a:r>
              <a:rPr lang="pl-PL" sz="1300" dirty="0" err="1"/>
              <a:t>svou</a:t>
            </a:r>
            <a:r>
              <a:rPr lang="pl-PL" sz="1300" dirty="0"/>
              <a:t> </a:t>
            </a:r>
            <a:r>
              <a:rPr lang="pl-PL" sz="1300" dirty="0" err="1"/>
              <a:t>zkušenost</a:t>
            </a:r>
            <a:r>
              <a:rPr lang="pl-PL" sz="1300" dirty="0"/>
              <a:t> a </a:t>
            </a:r>
            <a:r>
              <a:rPr lang="pl-PL" sz="1300" dirty="0" err="1"/>
              <a:t>majetek</a:t>
            </a:r>
            <a:r>
              <a:rPr lang="pl-PL" sz="1300" dirty="0"/>
              <a:t> </a:t>
            </a:r>
            <a:r>
              <a:rPr lang="pl-PL" sz="1300" dirty="0" err="1"/>
              <a:t>potomkům</a:t>
            </a:r>
            <a:r>
              <a:rPr lang="pl-PL" sz="1300" dirty="0"/>
              <a:t>, </a:t>
            </a:r>
            <a:r>
              <a:rPr lang="pl-PL" sz="1300" dirty="0" err="1"/>
              <a:t>rituální</a:t>
            </a:r>
            <a:r>
              <a:rPr lang="pl-PL" sz="1300" dirty="0"/>
              <a:t> </a:t>
            </a:r>
            <a:r>
              <a:rPr lang="pl-PL" sz="1300" dirty="0" err="1"/>
              <a:t>opakování</a:t>
            </a:r>
            <a:r>
              <a:rPr lang="pl-PL" sz="1300" dirty="0"/>
              <a:t> </a:t>
            </a:r>
            <a:r>
              <a:rPr lang="pl-PL" sz="1300" dirty="0" err="1"/>
              <a:t>společenských</a:t>
            </a:r>
            <a:r>
              <a:rPr lang="pl-PL" sz="1300" dirty="0"/>
              <a:t> a </a:t>
            </a:r>
            <a:r>
              <a:rPr lang="pl-PL" sz="1300" dirty="0" err="1"/>
              <a:t>individuálních</a:t>
            </a:r>
            <a:r>
              <a:rPr lang="pl-PL" sz="1300" dirty="0"/>
              <a:t> </a:t>
            </a:r>
            <a:r>
              <a:rPr lang="pl-PL" sz="1300" dirty="0" err="1"/>
              <a:t>zvyklostí</a:t>
            </a:r>
            <a:r>
              <a:rPr lang="pl-PL" sz="1300" dirty="0"/>
              <a:t>, </a:t>
            </a:r>
            <a:r>
              <a:rPr lang="pl-PL" sz="1300" dirty="0" err="1"/>
              <a:t>stejně</a:t>
            </a:r>
            <a:r>
              <a:rPr lang="pl-PL" sz="1300" dirty="0"/>
              <a:t> jako </a:t>
            </a:r>
            <a:r>
              <a:rPr lang="pl-PL" sz="1300" dirty="0" err="1"/>
              <a:t>cykličnost</a:t>
            </a:r>
            <a:r>
              <a:rPr lang="pl-PL" sz="1300" dirty="0"/>
              <a:t> </a:t>
            </a:r>
            <a:r>
              <a:rPr lang="pl-PL" sz="1300" dirty="0" err="1"/>
              <a:t>přírodního</a:t>
            </a:r>
            <a:r>
              <a:rPr lang="pl-PL" sz="1300" dirty="0"/>
              <a:t> </a:t>
            </a:r>
            <a:r>
              <a:rPr lang="pl-PL" sz="1300" dirty="0" err="1"/>
              <a:t>dění</a:t>
            </a:r>
            <a:r>
              <a:rPr lang="pl-PL" sz="1300" dirty="0"/>
              <a:t>, to </a:t>
            </a:r>
            <a:r>
              <a:rPr lang="pl-PL" sz="1300" dirty="0" err="1"/>
              <a:t>vše</a:t>
            </a:r>
            <a:r>
              <a:rPr lang="pl-PL" sz="1300" dirty="0"/>
              <a:t> </a:t>
            </a:r>
            <a:r>
              <a:rPr lang="pl-PL" sz="1300" dirty="0" err="1"/>
              <a:t>vyvolává</a:t>
            </a:r>
            <a:r>
              <a:rPr lang="pl-PL" sz="1300" dirty="0"/>
              <a:t> dojem </a:t>
            </a:r>
            <a:r>
              <a:rPr lang="pl-PL" sz="1300" dirty="0" err="1"/>
              <a:t>trvalosti</a:t>
            </a:r>
            <a:r>
              <a:rPr lang="pl-PL" sz="1300" dirty="0"/>
              <a:t> a </a:t>
            </a:r>
            <a:r>
              <a:rPr lang="pl-PL" sz="1300" dirty="0" err="1"/>
              <a:t>přehlednosti</a:t>
            </a:r>
            <a:r>
              <a:rPr lang="pl-PL" sz="1300" dirty="0"/>
              <a:t>. […] </a:t>
            </a:r>
            <a:r>
              <a:rPr lang="cs-CZ" sz="1300" dirty="0"/>
              <a:t>Princip opakování tu není jen vzorem chování, ale též narativní strukturou. Misto dramatického vyprávění a náhlých změn děje je upřednostňován popis opakujících se všedních situací.</a:t>
            </a:r>
          </a:p>
          <a:p>
            <a:pPr>
              <a:lnSpc>
                <a:spcPct val="100000"/>
              </a:lnSpc>
            </a:pPr>
            <a:r>
              <a:rPr lang="cs-CZ" sz="1300" dirty="0"/>
              <a:t>Radim Vondráček</a:t>
            </a:r>
            <a:endParaRPr lang="pl-PL" sz="1300" dirty="0"/>
          </a:p>
        </p:txBody>
      </p:sp>
      <p:pic>
        <p:nvPicPr>
          <p:cNvPr id="7" name="Obraz 6" descr="Obraz zawierający drzewo, zewnętrzne, trawa, niebo&#10;&#10;Opis wygenerowany automatycznie">
            <a:extLst>
              <a:ext uri="{FF2B5EF4-FFF2-40B4-BE49-F238E27FC236}">
                <a16:creationId xmlns:a16="http://schemas.microsoft.com/office/drawing/2014/main" id="{D712DB73-0786-4848-AA0F-9CE6BC285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957" y="633619"/>
            <a:ext cx="3535678" cy="2651760"/>
          </a:xfrm>
          <a:prstGeom prst="rect">
            <a:avLst/>
          </a:prstGeom>
        </p:spPr>
      </p:pic>
      <p:pic>
        <p:nvPicPr>
          <p:cNvPr id="5" name="Obraz 4" descr="Obraz zawierający zewnętrzne, kamień&#10;&#10;Opis wygenerowany automatycznie">
            <a:extLst>
              <a:ext uri="{FF2B5EF4-FFF2-40B4-BE49-F238E27FC236}">
                <a16:creationId xmlns:a16="http://schemas.microsoft.com/office/drawing/2014/main" id="{A2ABC1A5-F13B-45E7-8162-D17CD76FE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77" y="3472468"/>
            <a:ext cx="1991082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69262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10512</TotalTime>
  <Words>2980</Words>
  <Application>Microsoft Office PowerPoint</Application>
  <PresentationFormat>Panoramiczny</PresentationFormat>
  <Paragraphs>84</Paragraphs>
  <Slides>26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Abadi</vt:lpstr>
      <vt:lpstr>Century Gothic</vt:lpstr>
      <vt:lpstr>Wingdings 3</vt:lpstr>
      <vt:lpstr>Wycinek</vt:lpstr>
      <vt:lpstr>Biedermeier</vt:lpstr>
      <vt:lpstr>Carl Spitzweg. Der Sonntagsspaziergang, 1841 Biedermeier </vt:lpstr>
      <vt:lpstr>Biedermeierský design</vt:lpstr>
      <vt:lpstr>Prezentacja programu PowerPoint</vt:lpstr>
      <vt:lpstr>Prezentacja programu PowerPoint</vt:lpstr>
      <vt:lpstr>Štěstí v ohraničenosti</vt:lpstr>
      <vt:lpstr>Biedermeier = světonázor</vt:lpstr>
      <vt:lpstr>Zkrocený romantismus</vt:lpstr>
      <vt:lpstr>Tradice a řád</vt:lpstr>
      <vt:lpstr>Adalbert Stifter (1805-1868) – rakouský spisovatel a malíř; hlavní představitel evropského biedermeieru</vt:lpstr>
      <vt:lpstr>Adalbert Stifter Burza </vt:lpstr>
      <vt:lpstr>Stifter - obrazy</vt:lpstr>
      <vt:lpstr>Nejde tu o pouhou nápodobu či bezduchý realismus.  Jde o utváření světa, který se v základech neotřásá subjektivními prožitky a nesplnitelnými touhami, ale je zdrojem jistoty. (Radim Vondráček)</vt:lpstr>
      <vt:lpstr>Antonín Machek (1775-1844)</vt:lpstr>
      <vt:lpstr>Antonín Mánes (1784-1843) Křivoklát</vt:lpstr>
      <vt:lpstr>příroda</vt:lpstr>
      <vt:lpstr>Prezentacja programu PowerPoint</vt:lpstr>
      <vt:lpstr>Květomluva  dobová obliba květomluvy přirozeně dalece přesahuje hranice českých zemí, souvísí s vlivem orientálního selamu, ale současně znamená dovršení rozpadu dávné tradice středověkého symbolického systému. V tomto procesu se tradiční znaková soustava květomluvy obalila novými významy, danými sentimentalistickým, preromantickým, v našem kontextu navíc i biedermeierovským vztahem ke květině a k přírodě.  </vt:lpstr>
      <vt:lpstr>Literární zahrada</vt:lpstr>
      <vt:lpstr>Božena Němcová (ok. 1820-1862) – twórczyni czeskiej prozy artystycznej   W projekcie emancypacyjnym Odrodzenia Narodowego dążącym do „realizacji” wszystkich warunków pozwalających na uzyskanie „kulturowej pełni” ważną rolę odgrywała potrzeba obecności kobiet aktywnych w przestrzeni twórczości literackiej. Uciekano się nawet do mistyfikacji – F. L. Čelakovský publikował niektóre ze swych tekstów pod nazwiskiem Žofie Jandová. Obok: biurko Boženy Němcovej (museum pisarki w České Skalici) oraz portret autorstwa Josefa Vojtěcha Hellicha Niżej: dagerotypy: Božena Němcová oraz Josef Němec</vt:lpstr>
      <vt:lpstr>Obok (na zdjęciach): pejzaż kulturowy Babičky –  dziś – obszar przekształcony w park krajobrazowy czy raczej skansen podporządkowany wyobrażeniom literackim. Na górze: kontrowersyjna (przełamująca idylliczny kod obrazowania) ilustracja Martina Velíška  z wydania Babičky z roku 2006 Na dole: Vladimír Tesař Staré bělidlo (1977) </vt:lpstr>
      <vt:lpstr>                    Fragment cyklu wierszy Jaroslava Seiferta Píseň o Viktorce (1949) Ty, lásko, pozdravena buď,  buď věčná, skutečností jsi-li.  A jsi-li snem, jen neprobuď  mé oči, i když den je bílý.   Člověk je šťasten, třeba šílí,  ty, lásko, pozdravena buď!    </vt:lpstr>
      <vt:lpstr>  Karel Jaromír Erben (1811-1870) - poeta, zbieracz  i edytor tekstów folklorystycznych (przede wszystkim pieśni epickich, legend i podań), badacz mitycznych tradycji słowiańskich  K. J. Erben Vlčice: https://www.youtube.com/watch?v=7tqtwklxDco  </vt:lpstr>
      <vt:lpstr>Nie licząc nielicznych tekstów publikowanych okolicznościowo w czasopismach, Erben jest autorem tylko jednego zbioru wierszy – opublikowanego w 1853 roku cyklu 13 ballad Kytice  Polednice https://www.youtube.com/watch?v=3gpp2ZbtH30 </vt:lpstr>
      <vt:lpstr>Erben a biedermeier</vt:lpstr>
      <vt:lpstr>Majestát zákona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Biedermeier</dc:title>
  <dc:creator>Anna Gawarecka</dc:creator>
  <cp:lastModifiedBy>Anna Gawarecka</cp:lastModifiedBy>
  <cp:revision>22</cp:revision>
  <dcterms:created xsi:type="dcterms:W3CDTF">2021-02-01T22:50:46Z</dcterms:created>
  <dcterms:modified xsi:type="dcterms:W3CDTF">2024-12-09T21:39:27Z</dcterms:modified>
</cp:coreProperties>
</file>